
<file path=[Content_Types].xml><?xml version="1.0" encoding="utf-8"?>
<Types xmlns="http://schemas.openxmlformats.org/package/2006/content-types">
  <Default Extension="jpeg" ContentType="image/jpeg"/>
  <Default Extension="png" ContentType="image/png"/>
  <Default Extension="wdp" ContentType="image/vnd.ms-photo"/>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61" r:id="rId3"/>
  </p:sldMasterIdLst>
  <p:notesMasterIdLst>
    <p:notesMasterId r:id="rId5"/>
  </p:notesMasterIdLst>
  <p:handoutMasterIdLst>
    <p:handoutMasterId r:id="rId125"/>
  </p:handoutMasterIdLst>
  <p:sldIdLst>
    <p:sldId id="256" r:id="rId4"/>
    <p:sldId id="445" r:id="rId6"/>
    <p:sldId id="575" r:id="rId7"/>
    <p:sldId id="694" r:id="rId8"/>
    <p:sldId id="695" r:id="rId9"/>
    <p:sldId id="696" r:id="rId10"/>
    <p:sldId id="697" r:id="rId11"/>
    <p:sldId id="698" r:id="rId12"/>
    <p:sldId id="699" r:id="rId13"/>
    <p:sldId id="700" r:id="rId14"/>
    <p:sldId id="701" r:id="rId15"/>
    <p:sldId id="454" r:id="rId16"/>
    <p:sldId id="456" r:id="rId17"/>
    <p:sldId id="577" r:id="rId18"/>
    <p:sldId id="578" r:id="rId19"/>
    <p:sldId id="579" r:id="rId20"/>
    <p:sldId id="580" r:id="rId21"/>
    <p:sldId id="581" r:id="rId22"/>
    <p:sldId id="582" r:id="rId23"/>
    <p:sldId id="691" r:id="rId24"/>
    <p:sldId id="692" r:id="rId25"/>
    <p:sldId id="583" r:id="rId26"/>
    <p:sldId id="584" r:id="rId27"/>
    <p:sldId id="585" r:id="rId28"/>
    <p:sldId id="576" r:id="rId29"/>
    <p:sldId id="591" r:id="rId30"/>
    <p:sldId id="592" r:id="rId31"/>
    <p:sldId id="468" r:id="rId32"/>
    <p:sldId id="469" r:id="rId33"/>
    <p:sldId id="470" r:id="rId34"/>
    <p:sldId id="471" r:id="rId35"/>
    <p:sldId id="473" r:id="rId36"/>
    <p:sldId id="586" r:id="rId37"/>
    <p:sldId id="587" r:id="rId38"/>
    <p:sldId id="593" r:id="rId39"/>
    <p:sldId id="594" r:id="rId40"/>
    <p:sldId id="877" r:id="rId41"/>
    <p:sldId id="476" r:id="rId42"/>
    <p:sldId id="477" r:id="rId43"/>
    <p:sldId id="478" r:id="rId44"/>
    <p:sldId id="479" r:id="rId45"/>
    <p:sldId id="480" r:id="rId46"/>
    <p:sldId id="481" r:id="rId47"/>
    <p:sldId id="483" r:id="rId48"/>
    <p:sldId id="484" r:id="rId49"/>
    <p:sldId id="485" r:id="rId50"/>
    <p:sldId id="486" r:id="rId51"/>
    <p:sldId id="878" r:id="rId52"/>
    <p:sldId id="879" r:id="rId53"/>
    <p:sldId id="880" r:id="rId54"/>
    <p:sldId id="487" r:id="rId55"/>
    <p:sldId id="488" r:id="rId56"/>
    <p:sldId id="491" r:id="rId57"/>
    <p:sldId id="595" r:id="rId58"/>
    <p:sldId id="492" r:id="rId59"/>
    <p:sldId id="596" r:id="rId60"/>
    <p:sldId id="500" r:id="rId61"/>
    <p:sldId id="882" r:id="rId62"/>
    <p:sldId id="883" r:id="rId63"/>
    <p:sldId id="881" r:id="rId64"/>
    <p:sldId id="588" r:id="rId65"/>
    <p:sldId id="504" r:id="rId66"/>
    <p:sldId id="505" r:id="rId67"/>
    <p:sldId id="506" r:id="rId68"/>
    <p:sldId id="512" r:id="rId69"/>
    <p:sldId id="820" r:id="rId70"/>
    <p:sldId id="513" r:id="rId71"/>
    <p:sldId id="821" r:id="rId72"/>
    <p:sldId id="822" r:id="rId73"/>
    <p:sldId id="823" r:id="rId74"/>
    <p:sldId id="824" r:id="rId75"/>
    <p:sldId id="825" r:id="rId76"/>
    <p:sldId id="826" r:id="rId77"/>
    <p:sldId id="827" r:id="rId78"/>
    <p:sldId id="515" r:id="rId79"/>
    <p:sldId id="516" r:id="rId80"/>
    <p:sldId id="517" r:id="rId81"/>
    <p:sldId id="518" r:id="rId82"/>
    <p:sldId id="519" r:id="rId83"/>
    <p:sldId id="521" r:id="rId84"/>
    <p:sldId id="522" r:id="rId85"/>
    <p:sldId id="523" r:id="rId86"/>
    <p:sldId id="524" r:id="rId87"/>
    <p:sldId id="525" r:id="rId88"/>
    <p:sldId id="526" r:id="rId89"/>
    <p:sldId id="527" r:id="rId90"/>
    <p:sldId id="528" r:id="rId91"/>
    <p:sldId id="529" r:id="rId92"/>
    <p:sldId id="530" r:id="rId93"/>
    <p:sldId id="531" r:id="rId94"/>
    <p:sldId id="532" r:id="rId95"/>
    <p:sldId id="533" r:id="rId96"/>
    <p:sldId id="534" r:id="rId97"/>
    <p:sldId id="535" r:id="rId98"/>
    <p:sldId id="536" r:id="rId99"/>
    <p:sldId id="537" r:id="rId100"/>
    <p:sldId id="538" r:id="rId101"/>
    <p:sldId id="541" r:id="rId102"/>
    <p:sldId id="542" r:id="rId103"/>
    <p:sldId id="543" r:id="rId104"/>
    <p:sldId id="544" r:id="rId105"/>
    <p:sldId id="545" r:id="rId106"/>
    <p:sldId id="546" r:id="rId107"/>
    <p:sldId id="547" r:id="rId108"/>
    <p:sldId id="557" r:id="rId109"/>
    <p:sldId id="558" r:id="rId110"/>
    <p:sldId id="559" r:id="rId111"/>
    <p:sldId id="560" r:id="rId112"/>
    <p:sldId id="562" r:id="rId113"/>
    <p:sldId id="563" r:id="rId114"/>
    <p:sldId id="564" r:id="rId115"/>
    <p:sldId id="566" r:id="rId116"/>
    <p:sldId id="568" r:id="rId117"/>
    <p:sldId id="569" r:id="rId118"/>
    <p:sldId id="570" r:id="rId119"/>
    <p:sldId id="571" r:id="rId120"/>
    <p:sldId id="572" r:id="rId121"/>
    <p:sldId id="574" r:id="rId122"/>
    <p:sldId id="598" r:id="rId123"/>
    <p:sldId id="597" r:id="rId124"/>
  </p:sldIdLst>
  <p:sldSz cx="12192000" cy="6858000"/>
  <p:notesSz cx="6858000" cy="9144000"/>
  <p:custDataLst>
    <p:tags r:id="rId129"/>
  </p:custDataLst>
  <p:defaultTex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3D55"/>
    <a:srgbClr val="00CCFF"/>
    <a:srgbClr val="15AA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69" d="100"/>
          <a:sy n="69" d="100"/>
        </p:scale>
        <p:origin x="564" y="40"/>
      </p:cViewPr>
      <p:guideLst>
        <p:guide orient="horz" pos="2240"/>
        <p:guide pos="3821"/>
      </p:guideLst>
    </p:cSldViewPr>
  </p:slideViewPr>
  <p:notesTextViewPr>
    <p:cViewPr>
      <p:scale>
        <a:sx n="1" d="1"/>
        <a:sy n="1" d="1"/>
      </p:scale>
      <p:origin x="0" y="0"/>
    </p:cViewPr>
  </p:notesTextViewPr>
  <p:notesViewPr>
    <p:cSldViewPr snapToGrid="0">
      <p:cViewPr varScale="1">
        <p:scale>
          <a:sx n="99" d="100"/>
          <a:sy n="99" d="100"/>
        </p:scale>
        <p:origin x="3570" y="90"/>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9" Type="http://schemas.openxmlformats.org/officeDocument/2006/relationships/tags" Target="tags/tag1.xml"/><Relationship Id="rId128" Type="http://schemas.openxmlformats.org/officeDocument/2006/relationships/tableStyles" Target="tableStyles.xml"/><Relationship Id="rId127" Type="http://schemas.openxmlformats.org/officeDocument/2006/relationships/viewProps" Target="viewProps.xml"/><Relationship Id="rId126" Type="http://schemas.openxmlformats.org/officeDocument/2006/relationships/presProps" Target="presProps.xml"/><Relationship Id="rId125" Type="http://schemas.openxmlformats.org/officeDocument/2006/relationships/handoutMaster" Target="handoutMasters/handoutMaster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121" Type="http://schemas.openxmlformats.org/officeDocument/2006/relationships/slide" Target="slides/slide117.xml"/><Relationship Id="rId120" Type="http://schemas.openxmlformats.org/officeDocument/2006/relationships/slide" Target="slides/slide116.xml"/><Relationship Id="rId12" Type="http://schemas.openxmlformats.org/officeDocument/2006/relationships/slide" Target="slides/slide8.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91C0301E-2321-4F52-B85E-5901506D265C}" type="datetime1">
              <a:rPr lang="zh-CN" altLang="en-US" smtClean="0">
                <a:latin typeface="微软雅黑" panose="020B0503020204020204" pitchFamily="34" charset="-122"/>
                <a:ea typeface="微软雅黑" panose="020B0503020204020204" pitchFamily="34" charset="-122"/>
              </a:rPr>
            </a:fld>
            <a:endParaRPr lang="zh-CN" altLang="en-US"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06834459-7356-44BF-850D-8B30C4FB3B6B}" type="slidenum">
              <a:rPr lang="en-US" altLang="zh-CN" smtClean="0">
                <a:latin typeface="微软雅黑" panose="020B0503020204020204" pitchFamily="34" charset="-122"/>
                <a:ea typeface="微软雅黑" panose="020B0503020204020204" pitchFamily="34" charset="-122"/>
              </a:rPr>
            </a:fld>
            <a:endParaRPr lang="en-US" altLang="zh-CN" dirty="0">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rtl="0">
              <a:defRPr sz="1200">
                <a:latin typeface="微软雅黑" panose="020B0503020204020204" pitchFamily="34" charset="-122"/>
                <a:ea typeface="微软雅黑" panose="020B0503020204020204" pitchFamily="34" charset="-122"/>
              </a:defRPr>
            </a:lvl1pPr>
          </a:lstStyle>
          <a:p>
            <a:fld id="{229B22C3-6CB1-491B-AD00-E0837F23A3F3}" type="datetime1">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单击此处编辑母版文本样式</a:t>
            </a:r>
            <a:endParaRPr lang="zh-CN" altLang="en-US" noProof="0" dirty="0"/>
          </a:p>
          <a:p>
            <a:pPr lvl="1" rtl="0"/>
            <a:r>
              <a:rPr lang="zh-CN" altLang="en-US" noProof="0" dirty="0"/>
              <a:t>第二级</a:t>
            </a:r>
            <a:endParaRPr lang="zh-CN" altLang="en-US" noProof="0" dirty="0"/>
          </a:p>
          <a:p>
            <a:pPr lvl="2" rtl="0"/>
            <a:r>
              <a:rPr lang="zh-CN" altLang="en-US" noProof="0" dirty="0"/>
              <a:t>第三级</a:t>
            </a:r>
            <a:endParaRPr lang="zh-CN" altLang="en-US" noProof="0" dirty="0"/>
          </a:p>
          <a:p>
            <a:pPr lvl="3" rtl="0"/>
            <a:r>
              <a:rPr lang="zh-CN" altLang="en-US" noProof="0" dirty="0"/>
              <a:t>第四级</a:t>
            </a:r>
            <a:endParaRPr lang="zh-CN" altLang="en-US" noProof="0" dirty="0"/>
          </a:p>
          <a:p>
            <a:pPr lvl="4" rtl="0"/>
            <a:r>
              <a:rPr lang="zh-CN" altLang="en-US" noProof="0" dirty="0"/>
              <a:t>第五级</a:t>
            </a:r>
            <a:endParaRPr lang="zh-CN" altLang="en-US" noProof="0"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rtl="0">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rtl="0">
              <a:defRPr sz="1200">
                <a:latin typeface="微软雅黑" panose="020B0503020204020204" pitchFamily="34" charset="-122"/>
                <a:ea typeface="微软雅黑" panose="020B0503020204020204" pitchFamily="34" charset="-122"/>
              </a:defRPr>
            </a:lvl1pPr>
          </a:lstStyle>
          <a:p>
            <a:fld id="{0A3C37BE-C303-496D-B5CD-85F2937540FC}" type="slidenum">
              <a:rPr lang="en-US" altLang="zh-CN" smtClean="0"/>
            </a:fld>
            <a:endParaRPr lang="en-US" altLang="zh-CN"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3C37BE-C303-496D-B5CD-85F2937540FC}" type="slidenum">
              <a:rPr lang="en-US" altLang="zh-CN" smtClean="0"/>
            </a:fld>
            <a:endParaRPr lang="en-US"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幻灯片图像占位符 1"/>
          <p:cNvSpPr>
            <a:spLocks noGrp="1" noRot="1" noChangeAspect="1" noTextEdit="1"/>
          </p:cNvSpPr>
          <p:nvPr>
            <p:ph type="sldImg"/>
          </p:nvPr>
        </p:nvSpPr>
        <p:spPr/>
      </p:sp>
      <p:sp>
        <p:nvSpPr>
          <p:cNvPr id="21506" name="备注占位符 2"/>
          <p:cNvSpPr>
            <a:spLocks noGrp="1"/>
          </p:cNvSpPr>
          <p:nvPr>
            <p:ph type="body"/>
          </p:nvPr>
        </p:nvSpPr>
        <p:spPr/>
        <p:txBody>
          <a:bodyPr wrap="square" lIns="91440" tIns="45720" rIns="91440" bIns="45720" anchor="ctr"/>
          <a:p>
            <a:pPr lvl="0"/>
            <a:endParaRPr lang="zh-CN" altLang="en-US" dirty="0"/>
          </a:p>
        </p:txBody>
      </p:sp>
      <p:sp>
        <p:nvSpPr>
          <p:cNvPr id="21507" name="灯片编号占位符 3"/>
          <p:cNvSpPr txBox="1">
            <a:spLocks noGrp="1"/>
          </p:cNvSpPr>
          <p:nvPr>
            <p:ph type="sldNum" sz="quarter"/>
          </p:nvPr>
        </p:nvSpPr>
        <p:spPr>
          <a:xfrm>
            <a:off x="3884613" y="8685213"/>
            <a:ext cx="2971800" cy="457200"/>
          </a:xfrm>
          <a:prstGeom prst="rect">
            <a:avLst/>
          </a:prstGeom>
          <a:noFill/>
          <a:ln w="9525">
            <a:noFill/>
          </a:ln>
        </p:spPr>
        <p:txBody>
          <a:bodyPr vert="horz" lIns="91440" tIns="45720" rIns="91440" bIns="45720" anchor="b"/>
          <a:p>
            <a:pPr lvl="0" indent="0" algn="r">
              <a:lnSpc>
                <a:spcPct val="145000"/>
              </a:lnSpc>
              <a:spcBef>
                <a:spcPct val="20000"/>
              </a:spcBef>
            </a:pPr>
            <a:fld id="{9A0DB2DC-4C9A-4742-B13C-FB6460FD3503}" type="slidenum">
              <a:rPr lang="zh-CN" altLang="zh-CN" sz="1200" dirty="0">
                <a:latin typeface="Calibri" panose="020F0502020204030204" pitchFamily="34" charset="0"/>
                <a:ea typeface="宋体" panose="02010600030101010101" pitchFamily="2" charset="-122"/>
              </a:rPr>
            </a:fld>
            <a:endParaRPr lang="zh-CN" altLang="zh-CN" sz="1200" dirty="0">
              <a:latin typeface="Calibri" panose="020F050202020403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7" name="矩形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p>
        </p:txBody>
      </p:sp>
      <p:sp>
        <p:nvSpPr>
          <p:cNvPr id="8" name="矩形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p>
        </p:txBody>
      </p:sp>
      <p:sp>
        <p:nvSpPr>
          <p:cNvPr id="2" name="标题 1"/>
          <p:cNvSpPr>
            <a:spLocks noGrp="1"/>
          </p:cNvSpPr>
          <p:nvPr>
            <p:ph type="ctrTitle"/>
          </p:nvPr>
        </p:nvSpPr>
        <p:spPr>
          <a:xfrm>
            <a:off x="1104900" y="2292094"/>
            <a:ext cx="10096500" cy="2219691"/>
          </a:xfrm>
        </p:spPr>
        <p:txBody>
          <a:bodyPr rtlCol="0" anchor="ctr">
            <a:normAutofit/>
          </a:bodyPr>
          <a:lstStyle>
            <a:lvl1pPr algn="l" rtl="0">
              <a:defRPr sz="4400" cap="all" baseline="0"/>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1104898" y="4511784"/>
            <a:ext cx="10096501" cy="955565"/>
          </a:xfrm>
        </p:spPr>
        <p:txBody>
          <a:bodyPr rtlCol="0">
            <a:normAutofit/>
          </a:bodyPr>
          <a:lstStyle>
            <a:lvl1pPr marL="0" indent="0" algn="l" rtl="0">
              <a:spcBef>
                <a:spcPts val="0"/>
              </a:spcBef>
              <a:buNone/>
              <a:defRPr sz="1800"/>
            </a:lvl1pPr>
            <a:lvl2pPr marL="457200" indent="0" algn="ctr" rtl="0">
              <a:buNone/>
              <a:defRPr sz="2000"/>
            </a:lvl2pPr>
            <a:lvl3pPr marL="914400" indent="0" algn="ctr" rtl="0">
              <a:buNone/>
              <a:defRPr sz="1800"/>
            </a:lvl3pPr>
            <a:lvl4pPr marL="1371600" indent="0" algn="ctr" rtl="0">
              <a:buNone/>
              <a:defRPr sz="1600"/>
            </a:lvl4pPr>
            <a:lvl5pPr marL="1828800" indent="0" algn="ctr" rtl="0">
              <a:buNone/>
              <a:defRPr sz="1600"/>
            </a:lvl5pPr>
            <a:lvl6pPr marL="2286000" indent="0" algn="ctr" rtl="0">
              <a:buNone/>
              <a:defRPr sz="1600"/>
            </a:lvl6pPr>
            <a:lvl7pPr marL="2743200" indent="0" algn="ctr" rtl="0">
              <a:buNone/>
              <a:defRPr sz="1600"/>
            </a:lvl7pPr>
            <a:lvl8pPr marL="3200400" indent="0" algn="ctr" rtl="0">
              <a:buNone/>
              <a:defRPr sz="1600"/>
            </a:lvl8pPr>
            <a:lvl9pPr marL="3657600" indent="0" algn="ctr" rtl="0">
              <a:buNone/>
              <a:defRPr sz="1600"/>
            </a:lvl9pPr>
          </a:lstStyle>
          <a:p>
            <a:pPr rtl="0"/>
            <a:r>
              <a:rPr lang="zh-CN" altLang="en-US" noProof="0"/>
              <a:t>单击此处编辑母版副标题样式</a:t>
            </a:r>
            <a:endParaRPr lang="zh-CN" altLang="en-US" noProof="0" dirty="0"/>
          </a:p>
        </p:txBody>
      </p:sp>
      <p:sp>
        <p:nvSpPr>
          <p:cNvPr id="4" name="日期占位符 3"/>
          <p:cNvSpPr>
            <a:spLocks noGrp="1"/>
          </p:cNvSpPr>
          <p:nvPr>
            <p:ph type="dt" sz="half" idx="10"/>
          </p:nvPr>
        </p:nvSpPr>
        <p:spPr/>
        <p:txBody>
          <a:bodyPr rtlCol="0"/>
          <a:lstStyle>
            <a:lvl1pPr>
              <a:defRPr/>
            </a:lvl1pPr>
          </a:lstStyle>
          <a:p>
            <a:fld id="{A7392AAC-879E-4B39-8824-AF6B730A809E}" type="datetime1">
              <a:rPr lang="zh-CN" altLang="en-US" smtClean="0"/>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lvl1pPr algn="r">
              <a:defRPr/>
            </a:lvl1pPr>
          </a:lstStyle>
          <a:p>
            <a:fld id="{0FF54DE5-C571-48E8-A5BC-B369434E2F44}" type="slidenum">
              <a:rPr lang="en-US" altLang="zh-CN" smtClean="0"/>
            </a:fld>
            <a:endParaRPr lang="en-US" altLang="zh-CN" dirty="0"/>
          </a:p>
        </p:txBody>
      </p:sp>
      <p:pic>
        <p:nvPicPr>
          <p:cNvPr id="11" name="图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a:fillRect/>
          </a:stretch>
        </p:blipFill>
        <p:spPr>
          <a:xfrm>
            <a:off x="1324445" y="0"/>
            <a:ext cx="1747524" cy="229209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带题注的图片">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chor="b"/>
          <a:lstStyle>
            <a:lvl1pPr algn="l" rtl="0">
              <a:defRPr sz="3200">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图片占位符 2"/>
          <p:cNvSpPr>
            <a:spLocks noGrp="1"/>
          </p:cNvSpPr>
          <p:nvPr>
            <p:ph type="pic" idx="1"/>
          </p:nvPr>
        </p:nvSpPr>
        <p:spPr>
          <a:xfrm>
            <a:off x="4654671" y="1600199"/>
            <a:ext cx="6430912" cy="4572001"/>
          </a:xfrm>
        </p:spPr>
        <p:txBody>
          <a:bodyPr tIns="1188720" rtlCol="0">
            <a:normAutofit/>
          </a:bodyPr>
          <a:lstStyle>
            <a:lvl1pPr marL="0" indent="0" algn="ctr" rtl="0">
              <a:buNone/>
              <a:defRPr sz="2000">
                <a:latin typeface="微软雅黑" panose="020B0503020204020204" pitchFamily="34" charset="-122"/>
                <a:ea typeface="微软雅黑" panose="020B0503020204020204" pitchFamily="34" charset="-122"/>
              </a:defRPr>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zh-CN" altLang="en-US" noProof="0"/>
              <a:t>单击图标添加图片</a:t>
            </a:r>
            <a:endParaRPr lang="zh-CN" altLang="en-US" noProof="0" dirty="0"/>
          </a:p>
        </p:txBody>
      </p:sp>
      <p:sp>
        <p:nvSpPr>
          <p:cNvPr id="4" name="文本占位符 3"/>
          <p:cNvSpPr>
            <a:spLocks noGrp="1"/>
          </p:cNvSpPr>
          <p:nvPr>
            <p:ph type="body" sz="half" idx="2" hasCustomPrompt="1"/>
          </p:nvPr>
        </p:nvSpPr>
        <p:spPr>
          <a:xfrm>
            <a:off x="1104900" y="1600200"/>
            <a:ext cx="3396996" cy="4572000"/>
          </a:xfrm>
        </p:spPr>
        <p:txBody>
          <a:bodyPr rtlCol="0">
            <a:normAutofit/>
          </a:bodyPr>
          <a:lstStyle>
            <a:lvl1pPr marL="0" indent="0" algn="l" rtl="0">
              <a:spcBef>
                <a:spcPts val="1200"/>
              </a:spcBef>
              <a:buNone/>
              <a:defRPr sz="1800">
                <a:latin typeface="微软雅黑" panose="020B0503020204020204" pitchFamily="34" charset="-122"/>
                <a:ea typeface="微软雅黑" panose="020B0503020204020204" pitchFamily="34" charset="-122"/>
              </a:defRPr>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rtl="0"/>
            <a:r>
              <a:rPr lang="zh-CN" altLang="en-US" noProof="0"/>
              <a:t>编辑母版文本样式</a:t>
            </a:r>
            <a:endParaRPr lang="zh-CN" altLang="en-US" noProof="0"/>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7118C275-B304-48F5-8C4F-015CBCF4E7C1}" type="datetime1">
              <a:rPr lang="zh-CN" altLang="en-US" smtClean="0"/>
            </a:fld>
            <a:r>
              <a:rPr lang="zh-CN" altLang="en-US" dirty="0"/>
              <a:t>​</a:t>
            </a:r>
            <a:endParaRPr lang="zh-CN" altLang="en-US" dirty="0"/>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12"/>
          </p:nvPr>
        </p:nvSpPr>
        <p:spPr/>
        <p:txBody>
          <a:bodyPr rtlCol="0"/>
          <a:lstStyle>
            <a:lvl1pPr algn="r">
              <a:defRPr>
                <a:latin typeface="微软雅黑" panose="020B0503020204020204" pitchFamily="34" charset="-122"/>
                <a:ea typeface="微软雅黑" panose="020B0503020204020204" pitchFamily="34" charset="-122"/>
              </a:defRPr>
            </a:lvl1pPr>
          </a:lstStyle>
          <a:p>
            <a:fld id="{0FF54DE5-C571-48E8-A5BC-B369434E2F44}" type="slidenum">
              <a:rPr lang="en-US" altLang="zh-CN"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hasCustomPrompt="1"/>
          </p:nvPr>
        </p:nvSpPr>
        <p:spPr/>
        <p:txBody>
          <a:bodyPr vert="eaVert" rtlCol="0"/>
          <a:lstStyle/>
          <a:p>
            <a:pPr lvl="0" rtl="0"/>
            <a:r>
              <a:rPr lang="zh-CN" altLang="en-US" noProof="0"/>
              <a:t>编辑母版文本样式</a:t>
            </a:r>
            <a:endParaRPr lang="zh-CN" altLang="en-US" noProof="0"/>
          </a:p>
          <a:p>
            <a:pPr lvl="1" rtl="0"/>
            <a:r>
              <a:rPr lang="zh-CN" altLang="en-US" noProof="0"/>
              <a:t>第二级</a:t>
            </a:r>
            <a:endParaRPr lang="zh-CN" altLang="en-US" noProof="0"/>
          </a:p>
          <a:p>
            <a:pPr lvl="2" rtl="0"/>
            <a:r>
              <a:rPr lang="zh-CN" altLang="en-US" noProof="0"/>
              <a:t>第三级</a:t>
            </a:r>
            <a:endParaRPr lang="zh-CN" altLang="en-US" noProof="0"/>
          </a:p>
          <a:p>
            <a:pPr lvl="3" rtl="0"/>
            <a:r>
              <a:rPr lang="zh-CN" altLang="en-US" noProof="0"/>
              <a:t>第四级</a:t>
            </a:r>
            <a:endParaRPr lang="zh-CN" altLang="en-US" noProof="0"/>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98791AA9-DDCB-4BA8-AD1D-963A3AA00622}" type="datetime1">
              <a:rPr lang="zh-CN" altLang="en-US" smtClean="0"/>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lvl1pPr algn="r">
              <a:defRPr/>
            </a:lvl1pPr>
          </a:lstStyle>
          <a:p>
            <a:fld id="{0FF54DE5-C571-48E8-A5BC-B369434E2F44}" type="slidenum">
              <a:rPr lang="en-US" altLang="zh-CN"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9372600" y="365125"/>
            <a:ext cx="1714500" cy="5811838"/>
          </a:xfrm>
        </p:spPr>
        <p:txBody>
          <a:bodyPr vert="eaVert"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hasCustomPrompt="1"/>
          </p:nvPr>
        </p:nvSpPr>
        <p:spPr>
          <a:xfrm>
            <a:off x="1104900" y="365125"/>
            <a:ext cx="8098896" cy="5811838"/>
          </a:xfrm>
        </p:spPr>
        <p:txBody>
          <a:bodyPr vert="eaVert" rtlCol="0"/>
          <a:lstStyle/>
          <a:p>
            <a:pPr lvl="0" rtl="0"/>
            <a:r>
              <a:rPr lang="zh-CN" altLang="en-US" noProof="0"/>
              <a:t>编辑母版文本样式</a:t>
            </a:r>
            <a:endParaRPr lang="zh-CN" altLang="en-US" noProof="0"/>
          </a:p>
          <a:p>
            <a:pPr lvl="1" rtl="0"/>
            <a:r>
              <a:rPr lang="zh-CN" altLang="en-US" noProof="0"/>
              <a:t>第二级</a:t>
            </a:r>
            <a:endParaRPr lang="zh-CN" altLang="en-US" noProof="0"/>
          </a:p>
          <a:p>
            <a:pPr lvl="2" rtl="0"/>
            <a:r>
              <a:rPr lang="zh-CN" altLang="en-US" noProof="0"/>
              <a:t>第三级</a:t>
            </a:r>
            <a:endParaRPr lang="zh-CN" altLang="en-US" noProof="0"/>
          </a:p>
          <a:p>
            <a:pPr lvl="3" rtl="0"/>
            <a:r>
              <a:rPr lang="zh-CN" altLang="en-US" noProof="0"/>
              <a:t>第四级</a:t>
            </a:r>
            <a:endParaRPr lang="zh-CN" altLang="en-US" noProof="0"/>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9170426F-E661-472B-BE42-25E072CD46D9}" type="datetime1">
              <a:rPr lang="zh-CN" altLang="en-US" smtClean="0"/>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lvl1pPr algn="r">
              <a:defRPr/>
            </a:lvl1pPr>
          </a:lstStyle>
          <a:p>
            <a:fld id="{0FF54DE5-C571-48E8-A5BC-B369434E2F44}" type="slidenum">
              <a:rPr lang="en-US" altLang="zh-CN" smtClean="0"/>
            </a:fld>
            <a:endParaRPr lang="en-US" altLang="zh-CN" dirty="0"/>
          </a:p>
        </p:txBody>
      </p:sp>
      <p:grpSp>
        <p:nvGrpSpPr>
          <p:cNvPr id="7" name="组 6"/>
          <p:cNvGrpSpPr/>
          <p:nvPr/>
        </p:nvGrpSpPr>
        <p:grpSpPr>
          <a:xfrm rot="5400000">
            <a:off x="6514047" y="3228843"/>
            <a:ext cx="5632704" cy="84403"/>
            <a:chOff x="1073150" y="1219201"/>
            <a:chExt cx="10058400" cy="63125"/>
          </a:xfrm>
        </p:grpSpPr>
        <p:cxnSp>
          <p:nvCxnSpPr>
            <p:cNvPr id="8" name="直接连接符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95DD2087-24BA-484C-A8EF-0918175F951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0FE5CB-C6FA-49ED-9A78-122177037B46}"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5DD2087-24BA-484C-A8EF-0918175F951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0FE5CB-C6FA-49ED-9A78-122177037B46}"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endParaRPr lang="zh-CN" altLang="en-US" smtClean="0"/>
          </a:p>
        </p:txBody>
      </p:sp>
      <p:sp>
        <p:nvSpPr>
          <p:cNvPr id="4" name="日期占位符 3"/>
          <p:cNvSpPr>
            <a:spLocks noGrp="1"/>
          </p:cNvSpPr>
          <p:nvPr>
            <p:ph type="dt" sz="half" idx="10"/>
          </p:nvPr>
        </p:nvSpPr>
        <p:spPr/>
        <p:txBody>
          <a:bodyPr/>
          <a:lstStyle/>
          <a:p>
            <a:fld id="{95DD2087-24BA-484C-A8EF-0918175F951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0FE5CB-C6FA-49ED-9A78-122177037B46}"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5DD2087-24BA-484C-A8EF-0918175F951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E0FE5CB-C6FA-49ED-9A78-122177037B46}"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5DD2087-24BA-484C-A8EF-0918175F951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E0FE5CB-C6FA-49ED-9A78-122177037B46}"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5DD2087-24BA-484C-A8EF-0918175F951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E0FE5CB-C6FA-49ED-9A78-122177037B46}"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5DD2087-24BA-484C-A8EF-0918175F951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E0FE5CB-C6FA-49ED-9A78-122177037B4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hasCustomPrompt="1"/>
          </p:nvPr>
        </p:nvSpPr>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rtl="0"/>
            <a:r>
              <a:rPr lang="zh-CN" altLang="en-US" noProof="0"/>
              <a:t>编辑母版文本样式</a:t>
            </a:r>
            <a:endParaRPr lang="zh-CN" altLang="en-US" noProof="0"/>
          </a:p>
          <a:p>
            <a:pPr lvl="1" rtl="0"/>
            <a:r>
              <a:rPr lang="zh-CN" altLang="en-US" noProof="0"/>
              <a:t>第二级</a:t>
            </a:r>
            <a:endParaRPr lang="zh-CN" altLang="en-US" noProof="0"/>
          </a:p>
          <a:p>
            <a:pPr lvl="2" rtl="0"/>
            <a:r>
              <a:rPr lang="zh-CN" altLang="en-US" noProof="0"/>
              <a:t>第三级</a:t>
            </a:r>
            <a:endParaRPr lang="zh-CN" altLang="en-US" noProof="0"/>
          </a:p>
          <a:p>
            <a:pPr lvl="3" rtl="0"/>
            <a:r>
              <a:rPr lang="zh-CN" altLang="en-US" noProof="0"/>
              <a:t>第四级</a:t>
            </a:r>
            <a:endParaRPr lang="zh-CN" altLang="en-US" noProof="0"/>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9BA78444-6099-4C0A-A3A9-C6F3C5D7F289}" type="datetime1">
              <a:rPr lang="zh-CN" altLang="en-US" smtClean="0"/>
            </a:fld>
            <a:endParaRPr lang="zh-CN" altLang="en-US" dirty="0"/>
          </a:p>
        </p:txBody>
      </p:sp>
      <p:sp>
        <p:nvSpPr>
          <p:cNvPr id="5" name="页脚占位符 4"/>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6" name="灯片编号占位符 5"/>
          <p:cNvSpPr>
            <a:spLocks noGrp="1"/>
          </p:cNvSpPr>
          <p:nvPr>
            <p:ph type="sldNum" sz="quarter" idx="12"/>
          </p:nvPr>
        </p:nvSpPr>
        <p:spPr/>
        <p:txBody>
          <a:bodyPr rtlCol="0"/>
          <a:lstStyle>
            <a:lvl1pPr algn="r">
              <a:defRPr>
                <a:latin typeface="微软雅黑" panose="020B0503020204020204" pitchFamily="34" charset="-122"/>
                <a:ea typeface="微软雅黑" panose="020B0503020204020204" pitchFamily="34" charset="-122"/>
              </a:defRPr>
            </a:lvl1pPr>
          </a:lstStyle>
          <a:p>
            <a:fld id="{0FF54DE5-C571-48E8-A5BC-B369434E2F44}" type="slidenum">
              <a:rPr lang="en-US" altLang="zh-CN"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95DD2087-24BA-484C-A8EF-0918175F951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E0FE5CB-C6FA-49ED-9A78-122177037B46}"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95DD2087-24BA-484C-A8EF-0918175F951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E0FE5CB-C6FA-49ED-9A78-122177037B46}"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5DD2087-24BA-484C-A8EF-0918175F951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0FE5CB-C6FA-49ED-9A78-122177037B46}"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5DD2087-24BA-484C-A8EF-0918175F951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0FE5CB-C6FA-49ED-9A78-122177037B4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p:cSld name="包含图片的标题幻灯片">
    <p:spTree>
      <p:nvGrpSpPr>
        <p:cNvPr id="1" name=""/>
        <p:cNvGrpSpPr/>
        <p:nvPr/>
      </p:nvGrpSpPr>
      <p:grpSpPr>
        <a:xfrm>
          <a:off x="0" y="0"/>
          <a:ext cx="0" cy="0"/>
          <a:chOff x="0" y="0"/>
          <a:chExt cx="0" cy="0"/>
        </a:xfrm>
      </p:grpSpPr>
      <p:grpSp>
        <p:nvGrpSpPr>
          <p:cNvPr id="13" name="组 12"/>
          <p:cNvGrpSpPr/>
          <p:nvPr/>
        </p:nvGrpSpPr>
        <p:grpSpPr>
          <a:xfrm rot="10800000">
            <a:off x="0" y="5645510"/>
            <a:ext cx="12192000" cy="63125"/>
            <a:chOff x="507492" y="1501519"/>
            <a:chExt cx="8129016" cy="63125"/>
          </a:xfrm>
        </p:grpSpPr>
        <p:cxnSp>
          <p:nvCxnSpPr>
            <p:cNvPr id="17" name="直接连接符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14" name="组 13"/>
          <p:cNvGrpSpPr/>
          <p:nvPr/>
        </p:nvGrpSpPr>
        <p:grpSpPr>
          <a:xfrm>
            <a:off x="0" y="1143000"/>
            <a:ext cx="12192000" cy="63125"/>
            <a:chOff x="507492" y="1501519"/>
            <a:chExt cx="8129016" cy="63125"/>
          </a:xfrm>
        </p:grpSpPr>
        <p:cxnSp>
          <p:nvCxnSpPr>
            <p:cNvPr id="15" name="直接连接符​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8" name="矩形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2" name="标题 1"/>
          <p:cNvSpPr>
            <a:spLocks noGrp="1"/>
          </p:cNvSpPr>
          <p:nvPr>
            <p:ph type="ctrTitle"/>
          </p:nvPr>
        </p:nvSpPr>
        <p:spPr>
          <a:xfrm>
            <a:off x="1104900" y="2292094"/>
            <a:ext cx="5734050" cy="2219691"/>
          </a:xfrm>
        </p:spPr>
        <p:txBody>
          <a:bodyPr rtlCol="0" anchor="ctr">
            <a:normAutofit/>
          </a:bodyPr>
          <a:lstStyle>
            <a:lvl1pPr algn="l" rtl="0">
              <a:defRPr sz="4400" cap="all" baseline="0">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1104900" y="4511784"/>
            <a:ext cx="5734050" cy="955565"/>
          </a:xfrm>
        </p:spPr>
        <p:txBody>
          <a:bodyPr rtlCol="0">
            <a:normAutofit/>
          </a:bodyPr>
          <a:lstStyle>
            <a:lvl1pPr marL="0" indent="0" algn="l" rtl="0">
              <a:spcBef>
                <a:spcPts val="0"/>
              </a:spcBef>
              <a:buNone/>
              <a:defRPr sz="1800">
                <a:latin typeface="微软雅黑" panose="020B0503020204020204" pitchFamily="34" charset="-122"/>
                <a:ea typeface="微软雅黑" panose="020B0503020204020204" pitchFamily="34" charset="-122"/>
              </a:defRPr>
            </a:lvl1pPr>
            <a:lvl2pPr marL="457200" indent="0" algn="ctr" rtl="0">
              <a:buNone/>
              <a:defRPr sz="2000"/>
            </a:lvl2pPr>
            <a:lvl3pPr marL="914400" indent="0" algn="ctr" rtl="0">
              <a:buNone/>
              <a:defRPr sz="1800"/>
            </a:lvl3pPr>
            <a:lvl4pPr marL="1371600" indent="0" algn="ctr" rtl="0">
              <a:buNone/>
              <a:defRPr sz="1600"/>
            </a:lvl4pPr>
            <a:lvl5pPr marL="1828800" indent="0" algn="ctr" rtl="0">
              <a:buNone/>
              <a:defRPr sz="1600"/>
            </a:lvl5pPr>
            <a:lvl6pPr marL="2286000" indent="0" algn="ctr" rtl="0">
              <a:buNone/>
              <a:defRPr sz="1600"/>
            </a:lvl6pPr>
            <a:lvl7pPr marL="2743200" indent="0" algn="ctr" rtl="0">
              <a:buNone/>
              <a:defRPr sz="1600"/>
            </a:lvl7pPr>
            <a:lvl8pPr marL="3200400" indent="0" algn="ctr" rtl="0">
              <a:buNone/>
              <a:defRPr sz="1600"/>
            </a:lvl8pPr>
            <a:lvl9pPr marL="3657600" indent="0" algn="ctr" rtl="0">
              <a:buNone/>
              <a:defRPr sz="1600"/>
            </a:lvl9pPr>
          </a:lstStyle>
          <a:p>
            <a:pPr rtl="0"/>
            <a:r>
              <a:rPr lang="zh-CN" altLang="en-US" noProof="0"/>
              <a:t>单击此处编辑母版副标题样式</a:t>
            </a:r>
            <a:endParaRPr lang="zh-CN" altLang="en-US" noProof="0" dirty="0"/>
          </a:p>
        </p:txBody>
      </p:sp>
      <p:pic>
        <p:nvPicPr>
          <p:cNvPr id="10" name="图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a:fillRect/>
          </a:stretch>
        </p:blipFill>
        <p:spPr>
          <a:xfrm>
            <a:off x="1325880" y="0"/>
            <a:ext cx="1747524" cy="2292094"/>
          </a:xfrm>
          <a:prstGeom prst="rect">
            <a:avLst/>
          </a:prstGeom>
        </p:spPr>
      </p:pic>
      <p:sp>
        <p:nvSpPr>
          <p:cNvPr id="11" name="图片占位符 10"/>
          <p:cNvSpPr>
            <a:spLocks noGrp="1"/>
          </p:cNvSpPr>
          <p:nvPr>
            <p:ph type="pic" sz="quarter" idx="13"/>
          </p:nvPr>
        </p:nvSpPr>
        <p:spPr>
          <a:xfrm>
            <a:off x="6981063" y="1310656"/>
            <a:ext cx="5210937" cy="4208604"/>
          </a:xfrm>
          <a:solidFill>
            <a:schemeClr val="tx1">
              <a:lumMod val="20000"/>
              <a:lumOff val="80000"/>
            </a:schemeClr>
          </a:solidFill>
        </p:spPr>
        <p:txBody>
          <a:bodyPr tIns="1005840" rtlCol="0"/>
          <a:lstStyle>
            <a:lvl1pPr marL="0" indent="0" algn="ctr" rtl="0">
              <a:buNone/>
              <a:defRPr>
                <a:latin typeface="微软雅黑" panose="020B0503020204020204" pitchFamily="34" charset="-122"/>
                <a:ea typeface="微软雅黑" panose="020B0503020204020204" pitchFamily="34" charset="-122"/>
              </a:defRPr>
            </a:lvl1pPr>
          </a:lstStyle>
          <a:p>
            <a:pPr rtl="0"/>
            <a:r>
              <a:rPr lang="zh-CN" altLang="en-US" noProof="0"/>
              <a:t>单击图标添加图片</a:t>
            </a:r>
            <a:endParaRPr lang="zh-CN" altLang="en-US" noProof="0" dirty="0"/>
          </a:p>
        </p:txBody>
      </p:sp>
      <p:sp>
        <p:nvSpPr>
          <p:cNvPr id="19" name="说明文字"/>
          <p:cNvSpPr/>
          <p:nvPr/>
        </p:nvSpPr>
        <p:spPr>
          <a:xfrm>
            <a:off x="12344400" y="0"/>
            <a:ext cx="1295400" cy="68580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rtl="0"/>
            <a:r>
              <a:rPr lang="zh-CN" altLang="en-US" sz="1200" b="1" i="1" noProof="0" dirty="0">
                <a:latin typeface="微软雅黑" panose="020B0503020204020204" pitchFamily="34" charset="-122"/>
                <a:ea typeface="微软雅黑" panose="020B0503020204020204" pitchFamily="34" charset="-122"/>
                <a:cs typeface="Arial" panose="020B0604020202020204" pitchFamily="34" charset="0"/>
              </a:rPr>
              <a:t>注意：</a:t>
            </a:r>
            <a:endParaRPr lang="zh-CN" altLang="en-US" sz="1200" b="1" i="1" noProof="0" dirty="0">
              <a:latin typeface="微软雅黑" panose="020B0503020204020204" pitchFamily="34" charset="-122"/>
              <a:ea typeface="微软雅黑" panose="020B0503020204020204" pitchFamily="34" charset="-122"/>
              <a:cs typeface="Arial" panose="020B0604020202020204" pitchFamily="34" charset="0"/>
            </a:endParaRPr>
          </a:p>
          <a:p>
            <a:pPr rtl="0"/>
            <a:r>
              <a:rPr lang="zh-CN" altLang="en-US" sz="1200" i="1" noProof="0" dirty="0">
                <a:latin typeface="微软雅黑" panose="020B0503020204020204" pitchFamily="34" charset="-122"/>
                <a:ea typeface="微软雅黑" panose="020B0503020204020204" pitchFamily="34" charset="-122"/>
                <a:cs typeface="Arial" panose="020B0604020202020204" pitchFamily="34" charset="0"/>
              </a:rPr>
              <a:t>若要更改此幻灯片上的图像，请选择该图片，并将其删除。然后单击占位符中的图片图标以插入自己的图像。</a:t>
            </a:r>
            <a:endParaRPr lang="zh-CN" altLang="en-US" sz="1200" i="1" noProof="0" dirty="0">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grpSp>
        <p:nvGrpSpPr>
          <p:cNvPr id="8" name="组 7"/>
          <p:cNvGrpSpPr/>
          <p:nvPr/>
        </p:nvGrpSpPr>
        <p:grpSpPr>
          <a:xfrm>
            <a:off x="0" y="1831975"/>
            <a:ext cx="12192000" cy="3194035"/>
            <a:chOff x="647402" y="2514600"/>
            <a:chExt cx="10838688" cy="3194035"/>
          </a:xfrm>
        </p:grpSpPr>
        <p:grpSp>
          <p:nvGrpSpPr>
            <p:cNvPr id="9" name="组 8"/>
            <p:cNvGrpSpPr/>
            <p:nvPr/>
          </p:nvGrpSpPr>
          <p:grpSpPr>
            <a:xfrm>
              <a:off x="647402" y="2514600"/>
              <a:ext cx="10838688" cy="63125"/>
              <a:chOff x="507492" y="1501519"/>
              <a:chExt cx="8129016" cy="63125"/>
            </a:xfrm>
          </p:grpSpPr>
          <p:cxnSp>
            <p:nvCxnSpPr>
              <p:cNvPr id="14" name="直接连接符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grpSp>
          <p:nvGrpSpPr>
            <p:cNvPr id="11" name="组 10"/>
            <p:cNvGrpSpPr/>
            <p:nvPr/>
          </p:nvGrpSpPr>
          <p:grpSpPr>
            <a:xfrm rot="10800000">
              <a:off x="647402" y="5645510"/>
              <a:ext cx="10838688" cy="63125"/>
              <a:chOff x="507492" y="1501519"/>
              <a:chExt cx="8129016" cy="63125"/>
            </a:xfrm>
          </p:grpSpPr>
          <p:cxnSp>
            <p:nvCxnSpPr>
              <p:cNvPr id="12" name="直接连接符​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sp>
        <p:nvSpPr>
          <p:cNvPr id="2" name="标题 1"/>
          <p:cNvSpPr>
            <a:spLocks noGrp="1"/>
          </p:cNvSpPr>
          <p:nvPr>
            <p:ph type="title"/>
          </p:nvPr>
        </p:nvSpPr>
        <p:spPr>
          <a:xfrm>
            <a:off x="1236979" y="2498731"/>
            <a:ext cx="10071099" cy="1684150"/>
          </a:xfrm>
        </p:spPr>
        <p:txBody>
          <a:bodyPr rtlCol="0" anchor="ctr">
            <a:normAutofit/>
          </a:bodyPr>
          <a:lstStyle>
            <a:lvl1pPr algn="l" rtl="0">
              <a:defRPr sz="4400" cap="all" baseline="0">
                <a:solidFill>
                  <a:schemeClr val="bg1"/>
                </a:solidFill>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pic>
        <p:nvPicPr>
          <p:cNvPr id="7" name="图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5880" y="0"/>
            <a:ext cx="1783080" cy="22834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hasCustomPrompt="1"/>
          </p:nvPr>
        </p:nvSpPr>
        <p:spPr>
          <a:xfrm>
            <a:off x="1104900" y="1600200"/>
            <a:ext cx="4914900" cy="4571999"/>
          </a:xfrm>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lgn="l" rtl="0">
              <a:defRPr>
                <a:latin typeface="微软雅黑" panose="020B0503020204020204" pitchFamily="34" charset="-122"/>
                <a:ea typeface="微软雅黑" panose="020B0503020204020204" pitchFamily="34" charset="-122"/>
              </a:defRPr>
            </a:lvl5pPr>
            <a:lvl6pPr algn="l" rtl="0">
              <a:defRPr/>
            </a:lvl6pPr>
            <a:lvl7pPr algn="l" rtl="0">
              <a:defRPr/>
            </a:lvl7pPr>
            <a:lvl8pPr algn="l" rtl="0">
              <a:defRPr/>
            </a:lvl8pPr>
            <a:lvl9pPr algn="l" rtl="0">
              <a:defRPr/>
            </a:lvl9pPr>
          </a:lstStyle>
          <a:p>
            <a:pPr lvl="0" rtl="0"/>
            <a:r>
              <a:rPr lang="zh-CN" altLang="en-US" noProof="0"/>
              <a:t>编辑母版文本样式</a:t>
            </a:r>
            <a:endParaRPr lang="zh-CN" altLang="en-US" noProof="0"/>
          </a:p>
          <a:p>
            <a:pPr lvl="1" rtl="0"/>
            <a:r>
              <a:rPr lang="zh-CN" altLang="en-US" noProof="0"/>
              <a:t>第二级</a:t>
            </a:r>
            <a:endParaRPr lang="zh-CN" altLang="en-US" noProof="0"/>
          </a:p>
          <a:p>
            <a:pPr lvl="2" rtl="0"/>
            <a:r>
              <a:rPr lang="zh-CN" altLang="en-US" noProof="0"/>
              <a:t>第三级</a:t>
            </a:r>
            <a:endParaRPr lang="zh-CN" altLang="en-US" noProof="0"/>
          </a:p>
          <a:p>
            <a:pPr lvl="3" rtl="0"/>
            <a:r>
              <a:rPr lang="zh-CN" altLang="en-US" noProof="0"/>
              <a:t>第四级</a:t>
            </a:r>
            <a:endParaRPr lang="zh-CN" altLang="en-US" noProof="0"/>
          </a:p>
          <a:p>
            <a:pPr lvl="4" rtl="0"/>
            <a:r>
              <a:rPr lang="zh-CN" altLang="en-US" noProof="0"/>
              <a:t>第五级</a:t>
            </a:r>
            <a:endParaRPr lang="zh-CN" altLang="en-US" noProof="0" dirty="0"/>
          </a:p>
        </p:txBody>
      </p:sp>
      <p:sp>
        <p:nvSpPr>
          <p:cNvPr id="4" name="内容占位符 3"/>
          <p:cNvSpPr>
            <a:spLocks noGrp="1"/>
          </p:cNvSpPr>
          <p:nvPr>
            <p:ph sz="half" idx="2" hasCustomPrompt="1"/>
          </p:nvPr>
        </p:nvSpPr>
        <p:spPr>
          <a:xfrm>
            <a:off x="6172200" y="1600200"/>
            <a:ext cx="4914900" cy="4571999"/>
          </a:xfrm>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lgn="l" rtl="0">
              <a:defRPr>
                <a:latin typeface="微软雅黑" panose="020B0503020204020204" pitchFamily="34" charset="-122"/>
                <a:ea typeface="微软雅黑" panose="020B0503020204020204" pitchFamily="34" charset="-122"/>
              </a:defRPr>
            </a:lvl5pPr>
            <a:lvl6pPr algn="l" rtl="0">
              <a:defRPr/>
            </a:lvl6pPr>
            <a:lvl7pPr algn="l" rtl="0">
              <a:defRPr/>
            </a:lvl7pPr>
            <a:lvl8pPr algn="l" rtl="0">
              <a:defRPr/>
            </a:lvl8pPr>
          </a:lstStyle>
          <a:p>
            <a:pPr lvl="0" rtl="0"/>
            <a:r>
              <a:rPr lang="zh-CN" altLang="en-US" noProof="0"/>
              <a:t>编辑母版文本样式</a:t>
            </a:r>
            <a:endParaRPr lang="zh-CN" altLang="en-US" noProof="0"/>
          </a:p>
          <a:p>
            <a:pPr lvl="1" rtl="0"/>
            <a:r>
              <a:rPr lang="zh-CN" altLang="en-US" noProof="0"/>
              <a:t>第二级</a:t>
            </a:r>
            <a:endParaRPr lang="zh-CN" altLang="en-US" noProof="0"/>
          </a:p>
          <a:p>
            <a:pPr lvl="2" rtl="0"/>
            <a:r>
              <a:rPr lang="zh-CN" altLang="en-US" noProof="0"/>
              <a:t>第三级</a:t>
            </a:r>
            <a:endParaRPr lang="zh-CN" altLang="en-US" noProof="0"/>
          </a:p>
          <a:p>
            <a:pPr lvl="3" rtl="0"/>
            <a:r>
              <a:rPr lang="zh-CN" altLang="en-US" noProof="0"/>
              <a:t>第四级</a:t>
            </a:r>
            <a:endParaRPr lang="zh-CN" altLang="en-US" noProof="0"/>
          </a:p>
          <a:p>
            <a:pPr lvl="4" rtl="0"/>
            <a:r>
              <a:rPr lang="zh-CN" altLang="en-US" noProof="0"/>
              <a:t>第五级</a:t>
            </a:r>
            <a:endParaRPr lang="zh-CN" altLang="en-US" noProof="0" dirty="0"/>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r>
              <a:rPr lang="zh-CN" altLang="en-US" dirty="0"/>
              <a:t>​</a:t>
            </a:r>
            <a:fld id="{6017EB90-196C-4C15-BD31-13E0E0436C73}" type="datetime1">
              <a:rPr lang="zh-CN" altLang="en-US" dirty="0" smtClean="0"/>
            </a:fld>
            <a:r>
              <a:rPr lang="zh-CN" altLang="en-US" dirty="0"/>
              <a:t>​</a:t>
            </a:r>
            <a:endParaRPr lang="zh-CN" altLang="en-US" dirty="0"/>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12"/>
          </p:nvPr>
        </p:nvSpPr>
        <p:spPr/>
        <p:txBody>
          <a:bodyPr rtlCol="0"/>
          <a:lstStyle>
            <a:lvl1pPr algn="r">
              <a:defRPr>
                <a:latin typeface="微软雅黑" panose="020B0503020204020204" pitchFamily="34" charset="-122"/>
                <a:ea typeface="微软雅黑" panose="020B0503020204020204" pitchFamily="34" charset="-122"/>
              </a:defRPr>
            </a:lvl1pPr>
          </a:lstStyle>
          <a:p>
            <a:fld id="{0FF54DE5-C571-48E8-A5BC-B369434E2F44}" type="slidenum">
              <a:rPr lang="en-US" altLang="zh-CN"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hasCustomPrompt="1"/>
          </p:nvPr>
        </p:nvSpPr>
        <p:spPr>
          <a:xfrm>
            <a:off x="1104900" y="1600200"/>
            <a:ext cx="4919472" cy="823911"/>
          </a:xfrm>
        </p:spPr>
        <p:txBody>
          <a:bodyPr rtlCol="0" anchor="ctr"/>
          <a:lstStyle>
            <a:lvl1pPr marL="0" indent="0" algn="l" rtl="0">
              <a:spcBef>
                <a:spcPts val="0"/>
              </a:spcBef>
              <a:buNone/>
              <a:defRPr sz="2400" b="1">
                <a:latin typeface="微软雅黑" panose="020B0503020204020204" pitchFamily="34" charset="-122"/>
                <a:ea typeface="微软雅黑" panose="020B0503020204020204" pitchFamily="34" charset="-122"/>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CN" altLang="en-US" noProof="0"/>
              <a:t>编辑母版文本样式</a:t>
            </a:r>
            <a:endParaRPr lang="zh-CN" altLang="en-US" noProof="0"/>
          </a:p>
        </p:txBody>
      </p:sp>
      <p:sp>
        <p:nvSpPr>
          <p:cNvPr id="4" name="内容占位符 3"/>
          <p:cNvSpPr>
            <a:spLocks noGrp="1"/>
          </p:cNvSpPr>
          <p:nvPr>
            <p:ph sz="half" idx="2" hasCustomPrompt="1"/>
          </p:nvPr>
        </p:nvSpPr>
        <p:spPr>
          <a:xfrm>
            <a:off x="1104900" y="2424112"/>
            <a:ext cx="4919472" cy="3748088"/>
          </a:xfrm>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rtl="0"/>
            <a:r>
              <a:rPr lang="zh-CN" altLang="en-US" noProof="0"/>
              <a:t>编辑母版文本样式</a:t>
            </a:r>
            <a:endParaRPr lang="zh-CN" altLang="en-US" noProof="0"/>
          </a:p>
          <a:p>
            <a:pPr lvl="1" rtl="0"/>
            <a:r>
              <a:rPr lang="zh-CN" altLang="en-US" noProof="0"/>
              <a:t>第二级</a:t>
            </a:r>
            <a:endParaRPr lang="zh-CN" altLang="en-US" noProof="0"/>
          </a:p>
          <a:p>
            <a:pPr lvl="2" rtl="0"/>
            <a:r>
              <a:rPr lang="zh-CN" altLang="en-US" noProof="0"/>
              <a:t>第三级</a:t>
            </a:r>
            <a:endParaRPr lang="zh-CN" altLang="en-US" noProof="0"/>
          </a:p>
          <a:p>
            <a:pPr lvl="3" rtl="0"/>
            <a:r>
              <a:rPr lang="zh-CN" altLang="en-US" noProof="0"/>
              <a:t>第四级</a:t>
            </a:r>
            <a:endParaRPr lang="zh-CN" altLang="en-US" noProof="0"/>
          </a:p>
          <a:p>
            <a:pPr lvl="4" rtl="0"/>
            <a:r>
              <a:rPr lang="zh-CN" altLang="en-US" noProof="0"/>
              <a:t>第五级</a:t>
            </a:r>
            <a:endParaRPr lang="zh-CN" altLang="en-US" noProof="0" dirty="0"/>
          </a:p>
        </p:txBody>
      </p:sp>
      <p:sp>
        <p:nvSpPr>
          <p:cNvPr id="5" name="文本占位符 4"/>
          <p:cNvSpPr>
            <a:spLocks noGrp="1"/>
          </p:cNvSpPr>
          <p:nvPr>
            <p:ph type="body" sz="quarter" idx="3" hasCustomPrompt="1"/>
          </p:nvPr>
        </p:nvSpPr>
        <p:spPr>
          <a:xfrm>
            <a:off x="6166110" y="1600200"/>
            <a:ext cx="4919472" cy="823911"/>
          </a:xfrm>
        </p:spPr>
        <p:txBody>
          <a:bodyPr rtlCol="0" anchor="ctr"/>
          <a:lstStyle>
            <a:lvl1pPr marL="0" indent="0" algn="l" rtl="0">
              <a:spcBef>
                <a:spcPts val="0"/>
              </a:spcBef>
              <a:buNone/>
              <a:defRPr sz="2400" b="1">
                <a:latin typeface="微软雅黑" panose="020B0503020204020204" pitchFamily="34" charset="-122"/>
                <a:ea typeface="微软雅黑" panose="020B0503020204020204" pitchFamily="34" charset="-122"/>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CN" altLang="en-US" noProof="0"/>
              <a:t>编辑母版文本样式</a:t>
            </a:r>
            <a:endParaRPr lang="zh-CN" altLang="en-US" noProof="0"/>
          </a:p>
        </p:txBody>
      </p:sp>
      <p:sp>
        <p:nvSpPr>
          <p:cNvPr id="6" name="内容占位符 5"/>
          <p:cNvSpPr>
            <a:spLocks noGrp="1"/>
          </p:cNvSpPr>
          <p:nvPr>
            <p:ph sz="quarter" idx="4" hasCustomPrompt="1"/>
          </p:nvPr>
        </p:nvSpPr>
        <p:spPr>
          <a:xfrm>
            <a:off x="6166110" y="2424112"/>
            <a:ext cx="4919472" cy="3748088"/>
          </a:xfrm>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rtl="0"/>
            <a:r>
              <a:rPr lang="zh-CN" altLang="en-US" noProof="0"/>
              <a:t>编辑母版文本样式</a:t>
            </a:r>
            <a:endParaRPr lang="zh-CN" altLang="en-US" noProof="0"/>
          </a:p>
          <a:p>
            <a:pPr lvl="1" rtl="0"/>
            <a:r>
              <a:rPr lang="zh-CN" altLang="en-US" noProof="0"/>
              <a:t>第二级</a:t>
            </a:r>
            <a:endParaRPr lang="zh-CN" altLang="en-US" noProof="0"/>
          </a:p>
          <a:p>
            <a:pPr lvl="2" rtl="0"/>
            <a:r>
              <a:rPr lang="zh-CN" altLang="en-US" noProof="0"/>
              <a:t>第三级</a:t>
            </a:r>
            <a:endParaRPr lang="zh-CN" altLang="en-US" noProof="0"/>
          </a:p>
          <a:p>
            <a:pPr lvl="3" rtl="0"/>
            <a:r>
              <a:rPr lang="zh-CN" altLang="en-US" noProof="0"/>
              <a:t>第四级</a:t>
            </a:r>
            <a:endParaRPr lang="zh-CN" altLang="en-US" noProof="0"/>
          </a:p>
          <a:p>
            <a:pPr lvl="4" rtl="0"/>
            <a:r>
              <a:rPr lang="zh-CN" altLang="en-US" noProof="0"/>
              <a:t>第五级</a:t>
            </a:r>
            <a:endParaRPr lang="zh-CN" altLang="en-US" noProof="0" dirty="0"/>
          </a:p>
        </p:txBody>
      </p:sp>
      <p:sp>
        <p:nvSpPr>
          <p:cNvPr id="7" name="日期占位符 6"/>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C2EC0F41-B48F-4298-A7F6-618EB9D22195}" type="datetime1">
              <a:rPr lang="zh-CN" altLang="en-US" smtClean="0"/>
            </a:fld>
            <a:endParaRPr lang="zh-CN" altLang="en-US" dirty="0"/>
          </a:p>
        </p:txBody>
      </p:sp>
      <p:sp>
        <p:nvSpPr>
          <p:cNvPr id="8" name="页脚占位符 7"/>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9" name="灯片编号占位符 8"/>
          <p:cNvSpPr>
            <a:spLocks noGrp="1"/>
          </p:cNvSpPr>
          <p:nvPr>
            <p:ph type="sldNum" sz="quarter" idx="12"/>
          </p:nvPr>
        </p:nvSpPr>
        <p:spPr/>
        <p:txBody>
          <a:bodyPr rtlCol="0"/>
          <a:lstStyle>
            <a:lvl1pPr algn="r">
              <a:defRPr>
                <a:latin typeface="微软雅黑" panose="020B0503020204020204" pitchFamily="34" charset="-122"/>
                <a:ea typeface="微软雅黑" panose="020B0503020204020204" pitchFamily="34" charset="-122"/>
              </a:defRPr>
            </a:lvl1pPr>
          </a:lstStyle>
          <a:p>
            <a:fld id="{0FF54DE5-C571-48E8-A5BC-B369434E2F44}" type="slidenum">
              <a:rPr lang="en-US" altLang="zh-CN"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日期占位符 2"/>
          <p:cNvSpPr>
            <a:spLocks noGrp="1"/>
          </p:cNvSpPr>
          <p:nvPr>
            <p:ph type="dt" sz="half" idx="10"/>
          </p:nvPr>
        </p:nvSpPr>
        <p:spPr/>
        <p:txBody>
          <a:bodyPr rtlCol="0"/>
          <a:lstStyle>
            <a:lvl1pPr>
              <a:defRPr/>
            </a:lvl1pPr>
          </a:lstStyle>
          <a:p>
            <a:fld id="{7DB2D836-56E8-4B15-857C-14B1A5B3B67B}" type="datetime1">
              <a:rPr lang="zh-CN" altLang="en-US" smtClean="0"/>
            </a:fld>
            <a:endParaRPr lang="zh-CN" altLang="en-US" dirty="0"/>
          </a:p>
        </p:txBody>
      </p:sp>
      <p:sp>
        <p:nvSpPr>
          <p:cNvPr id="4" name="页脚占位符 3"/>
          <p:cNvSpPr>
            <a:spLocks noGrp="1"/>
          </p:cNvSpPr>
          <p:nvPr>
            <p:ph type="ftr" sz="quarter" idx="11"/>
          </p:nvPr>
        </p:nvSpPr>
        <p:spPr/>
        <p:txBody>
          <a:bodyPr rtlCol="0"/>
          <a:lstStyle/>
          <a:p>
            <a:pPr rtl="0"/>
            <a:endParaRPr lang="zh-CN" altLang="en-US" noProof="0" dirty="0"/>
          </a:p>
        </p:txBody>
      </p:sp>
      <p:sp>
        <p:nvSpPr>
          <p:cNvPr id="5" name="灯片编号占位符 4"/>
          <p:cNvSpPr>
            <a:spLocks noGrp="1"/>
          </p:cNvSpPr>
          <p:nvPr>
            <p:ph type="sldNum" sz="quarter" idx="12"/>
          </p:nvPr>
        </p:nvSpPr>
        <p:spPr/>
        <p:txBody>
          <a:bodyPr rtlCol="0"/>
          <a:lstStyle>
            <a:lvl1pPr algn="r">
              <a:defRPr/>
            </a:lvl1pPr>
          </a:lstStyle>
          <a:p>
            <a:fld id="{0FF54DE5-C571-48E8-A5BC-B369434E2F44}" type="slidenum">
              <a:rPr lang="en-US" altLang="zh-CN" smtClean="0"/>
            </a:fld>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vl1pPr>
          </a:lstStyle>
          <a:p>
            <a:fld id="{038D929F-7D8C-4CC3-8AC7-BB9B8FE2DEBF}" type="datetime1">
              <a:rPr lang="zh-CN" altLang="en-US" smtClean="0"/>
            </a:fld>
            <a:endParaRPr lang="zh-CN" altLang="en-US" dirty="0"/>
          </a:p>
        </p:txBody>
      </p:sp>
      <p:sp>
        <p:nvSpPr>
          <p:cNvPr id="3" name="页脚占位符 2"/>
          <p:cNvSpPr>
            <a:spLocks noGrp="1"/>
          </p:cNvSpPr>
          <p:nvPr>
            <p:ph type="ftr" sz="quarter" idx="11"/>
          </p:nvPr>
        </p:nvSpPr>
        <p:spPr/>
        <p:txBody>
          <a:bodyPr rtlCol="0"/>
          <a:lstStyle/>
          <a:p>
            <a:pPr rtl="0"/>
            <a:endParaRPr lang="zh-CN" altLang="en-US" noProof="0" dirty="0"/>
          </a:p>
        </p:txBody>
      </p:sp>
      <p:sp>
        <p:nvSpPr>
          <p:cNvPr id="4" name="灯片编号占位符 3"/>
          <p:cNvSpPr>
            <a:spLocks noGrp="1"/>
          </p:cNvSpPr>
          <p:nvPr>
            <p:ph type="sldNum" sz="quarter" idx="12"/>
          </p:nvPr>
        </p:nvSpPr>
        <p:spPr/>
        <p:txBody>
          <a:bodyPr rtlCol="0"/>
          <a:lstStyle>
            <a:lvl1pPr algn="r">
              <a:defRPr/>
            </a:lvl1pPr>
          </a:lstStyle>
          <a:p>
            <a:fld id="{0FF54DE5-C571-48E8-A5BC-B369434E2F44}" type="slidenum">
              <a:rPr lang="en-US" altLang="zh-CN" smtClean="0"/>
            </a:fld>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带题注的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chor="b"/>
          <a:lstStyle>
            <a:lvl1pPr algn="l" rtl="0">
              <a:defRPr sz="3200"/>
            </a:lvl1pPr>
          </a:lstStyle>
          <a:p>
            <a:pPr rtl="0"/>
            <a:r>
              <a:rPr lang="zh-CN" altLang="en-US" noProof="0"/>
              <a:t>单击此处编辑母版标题样式</a:t>
            </a:r>
            <a:endParaRPr lang="zh-CN" altLang="en-US" noProof="0" dirty="0"/>
          </a:p>
        </p:txBody>
      </p:sp>
      <p:sp>
        <p:nvSpPr>
          <p:cNvPr id="3" name="内容占位符 2"/>
          <p:cNvSpPr>
            <a:spLocks noGrp="1"/>
          </p:cNvSpPr>
          <p:nvPr>
            <p:ph idx="1" hasCustomPrompt="1"/>
          </p:nvPr>
        </p:nvSpPr>
        <p:spPr>
          <a:xfrm>
            <a:off x="5641848" y="1600199"/>
            <a:ext cx="5445252" cy="4572001"/>
          </a:xfrm>
        </p:spPr>
        <p:txBody>
          <a:bodyPr rtlCol="0">
            <a:normAutofit/>
          </a:bodyPr>
          <a:lstStyle>
            <a:lvl1pPr algn="l" rtl="0">
              <a:defRPr sz="2000"/>
            </a:lvl1pPr>
            <a:lvl2pPr algn="l" rtl="0">
              <a:defRPr sz="16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rtl="0"/>
            <a:r>
              <a:rPr lang="zh-CN" altLang="en-US" noProof="0"/>
              <a:t>编辑母版文本样式</a:t>
            </a:r>
            <a:endParaRPr lang="zh-CN" altLang="en-US" noProof="0"/>
          </a:p>
          <a:p>
            <a:pPr lvl="1" rtl="0"/>
            <a:r>
              <a:rPr lang="zh-CN" altLang="en-US" noProof="0"/>
              <a:t>第二级</a:t>
            </a:r>
            <a:endParaRPr lang="zh-CN" altLang="en-US" noProof="0"/>
          </a:p>
          <a:p>
            <a:pPr lvl="2" rtl="0"/>
            <a:r>
              <a:rPr lang="zh-CN" altLang="en-US" noProof="0"/>
              <a:t>第三级</a:t>
            </a:r>
            <a:endParaRPr lang="zh-CN" altLang="en-US" noProof="0"/>
          </a:p>
          <a:p>
            <a:pPr lvl="3" rtl="0"/>
            <a:r>
              <a:rPr lang="zh-CN" altLang="en-US" noProof="0"/>
              <a:t>第四级</a:t>
            </a:r>
            <a:endParaRPr lang="zh-CN" altLang="en-US" noProof="0"/>
          </a:p>
          <a:p>
            <a:pPr lvl="4" rtl="0"/>
            <a:r>
              <a:rPr lang="zh-CN" altLang="en-US" noProof="0"/>
              <a:t>第五级</a:t>
            </a:r>
            <a:endParaRPr lang="zh-CN" altLang="en-US" noProof="0" dirty="0"/>
          </a:p>
        </p:txBody>
      </p:sp>
      <p:sp>
        <p:nvSpPr>
          <p:cNvPr id="4" name="文本占位符 3"/>
          <p:cNvSpPr>
            <a:spLocks noGrp="1"/>
          </p:cNvSpPr>
          <p:nvPr>
            <p:ph type="body" sz="half" idx="2" hasCustomPrompt="1"/>
          </p:nvPr>
        </p:nvSpPr>
        <p:spPr>
          <a:xfrm>
            <a:off x="1104900" y="1600200"/>
            <a:ext cx="4384548" cy="4572000"/>
          </a:xfrm>
        </p:spPr>
        <p:txBody>
          <a:bodyPr rtlCol="0">
            <a:normAutofit/>
          </a:bodyPr>
          <a:lstStyle>
            <a:lvl1pPr marL="0" indent="0" algn="l" rtl="0">
              <a:spcBef>
                <a:spcPts val="1200"/>
              </a:spcBef>
              <a:buNone/>
              <a:defRPr sz="1800"/>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rtl="0"/>
            <a:r>
              <a:rPr lang="zh-CN" altLang="en-US" noProof="0"/>
              <a:t>编辑母版文本样式</a:t>
            </a:r>
            <a:endParaRPr lang="zh-CN" altLang="en-US" noProof="0"/>
          </a:p>
        </p:txBody>
      </p:sp>
      <p:sp>
        <p:nvSpPr>
          <p:cNvPr id="5" name="日期占位符 4"/>
          <p:cNvSpPr>
            <a:spLocks noGrp="1"/>
          </p:cNvSpPr>
          <p:nvPr>
            <p:ph type="dt" sz="half" idx="10"/>
          </p:nvPr>
        </p:nvSpPr>
        <p:spPr/>
        <p:txBody>
          <a:bodyPr rtlCol="0"/>
          <a:lstStyle>
            <a:lvl1pPr>
              <a:defRPr/>
            </a:lvl1pPr>
          </a:lstStyle>
          <a:p>
            <a:fld id="{F7892ACC-8BC8-4C9E-9D2B-0669DA5038B6}" type="datetime1">
              <a:rPr lang="zh-CN" altLang="en-US" smtClean="0"/>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lvl1pPr algn="r">
              <a:defRPr/>
            </a:lvl1pPr>
          </a:lstStyle>
          <a:p>
            <a:fld id="{0FF54DE5-C571-48E8-A5BC-B369434E2F44}" type="slidenum">
              <a:rPr lang="en-US" altLang="zh-CN" smtClean="0"/>
            </a:fld>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2" Type="http://schemas.openxmlformats.org/officeDocument/2006/relationships/theme" Target="../theme/theme2.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104900" y="76200"/>
            <a:ext cx="9980682" cy="1096962"/>
          </a:xfrm>
          <a:prstGeom prst="rect">
            <a:avLst/>
          </a:prstGeom>
        </p:spPr>
        <p:txBody>
          <a:bodyPr vert="horz" lIns="0" tIns="45720" rIns="0" bIns="45720" rtlCol="0" anchor="b">
            <a:normAutofit/>
          </a:bodyPr>
          <a:lstStyle/>
          <a:p>
            <a:pPr rtl="0"/>
            <a:r>
              <a:rPr lang="zh-CN" altLang="en-US" noProof="0" dirty="0"/>
              <a:t>单击此处编辑母版标题样式</a:t>
            </a:r>
            <a:endParaRPr lang="zh-CN" altLang="en-US" noProof="0" dirty="0"/>
          </a:p>
        </p:txBody>
      </p:sp>
      <p:sp>
        <p:nvSpPr>
          <p:cNvPr id="3" name="文本占位符 2"/>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rtl="0"/>
            <a:r>
              <a:rPr lang="zh-CN" altLang="en-US" noProof="0" dirty="0"/>
              <a:t>单击此处编辑母版文本样式</a:t>
            </a:r>
            <a:endParaRPr lang="zh-CN" altLang="en-US" noProof="0" dirty="0"/>
          </a:p>
          <a:p>
            <a:pPr lvl="1" rtl="0"/>
            <a:r>
              <a:rPr lang="zh-CN" altLang="en-US" noProof="0" dirty="0"/>
              <a:t>第二级</a:t>
            </a:r>
            <a:endParaRPr lang="zh-CN" altLang="en-US" noProof="0" dirty="0"/>
          </a:p>
          <a:p>
            <a:pPr lvl="2" rtl="0"/>
            <a:r>
              <a:rPr lang="zh-CN" altLang="en-US" noProof="0" dirty="0"/>
              <a:t>第三级</a:t>
            </a:r>
            <a:endParaRPr lang="zh-CN" altLang="en-US" noProof="0" dirty="0"/>
          </a:p>
          <a:p>
            <a:pPr lvl="3" rtl="0"/>
            <a:r>
              <a:rPr lang="zh-CN" altLang="en-US" noProof="0" dirty="0"/>
              <a:t>第四级</a:t>
            </a:r>
            <a:endParaRPr lang="zh-CN" altLang="en-US" noProof="0" dirty="0"/>
          </a:p>
          <a:p>
            <a:pPr lvl="4" rtl="0"/>
            <a:r>
              <a:rPr lang="zh-CN" altLang="en-US" noProof="0" dirty="0"/>
              <a:t>第五级</a:t>
            </a:r>
            <a:endParaRPr lang="zh-CN" altLang="en-US" noProof="0" dirty="0"/>
          </a:p>
          <a:p>
            <a:pPr lvl="5" rtl="0"/>
            <a:r>
              <a:rPr lang="zh-CN" altLang="en-US" noProof="0" dirty="0"/>
              <a:t>第六级</a:t>
            </a:r>
            <a:endParaRPr lang="zh-CN" altLang="en-US" noProof="0" dirty="0"/>
          </a:p>
          <a:p>
            <a:pPr lvl="6" rtl="0"/>
            <a:r>
              <a:rPr lang="zh-CN" altLang="en-US" noProof="0" dirty="0"/>
              <a:t>第七级</a:t>
            </a:r>
            <a:endParaRPr lang="zh-CN" altLang="en-US" noProof="0" dirty="0"/>
          </a:p>
          <a:p>
            <a:pPr lvl="7" rtl="0"/>
            <a:r>
              <a:rPr lang="zh-CN" altLang="en-US" noProof="0" dirty="0"/>
              <a:t>第八级</a:t>
            </a:r>
            <a:endParaRPr lang="zh-CN" altLang="en-US" noProof="0" dirty="0"/>
          </a:p>
          <a:p>
            <a:pPr lvl="8" rtl="0"/>
            <a:r>
              <a:rPr lang="zh-CN" altLang="en-US" noProof="0" dirty="0"/>
              <a:t>第九级</a:t>
            </a:r>
            <a:endParaRPr lang="zh-CN" altLang="en-US" noProof="0" dirty="0"/>
          </a:p>
        </p:txBody>
      </p:sp>
      <p:sp>
        <p:nvSpPr>
          <p:cNvPr id="4" name="日期占位符 3"/>
          <p:cNvSpPr>
            <a:spLocks noGrp="1"/>
          </p:cNvSpPr>
          <p:nvPr>
            <p:ph type="dt" sz="half" idx="2"/>
          </p:nvPr>
        </p:nvSpPr>
        <p:spPr>
          <a:xfrm>
            <a:off x="1104899" y="6356351"/>
            <a:ext cx="1829559" cy="365125"/>
          </a:xfrm>
          <a:prstGeom prst="rect">
            <a:avLst/>
          </a:prstGeom>
        </p:spPr>
        <p:txBody>
          <a:bodyPr vert="horz" lIns="0" tIns="45720" rIns="0" bIns="45720" rtlCol="0" anchor="ctr"/>
          <a:lstStyle>
            <a:lvl1pPr algn="l" rtl="0">
              <a:defRPr sz="1200">
                <a:solidFill>
                  <a:schemeClr val="tx1">
                    <a:lumMod val="60000"/>
                    <a:lumOff val="40000"/>
                  </a:schemeClr>
                </a:solidFill>
                <a:latin typeface="微软雅黑" panose="020B0503020204020204" pitchFamily="34" charset="-122"/>
                <a:ea typeface="微软雅黑" panose="020B0503020204020204" pitchFamily="34" charset="-122"/>
              </a:defRPr>
            </a:lvl1pPr>
          </a:lstStyle>
          <a:p>
            <a:r>
              <a:rPr lang="zh-CN" altLang="en-US" dirty="0"/>
              <a:t>​</a:t>
            </a:r>
            <a:fld id="{660B6A15-7713-4A08-BBFD-F297CCC2B976}" type="datetime1">
              <a:rPr lang="zh-CN" altLang="en-US" dirty="0" smtClean="0"/>
            </a:fld>
            <a:r>
              <a:rPr lang="zh-CN" altLang="en-US" dirty="0"/>
              <a:t>​</a:t>
            </a:r>
            <a:endParaRPr lang="zh-CN" altLang="en-US" dirty="0"/>
          </a:p>
        </p:txBody>
      </p:sp>
      <p:sp>
        <p:nvSpPr>
          <p:cNvPr id="5" name="页脚占位符 4"/>
          <p:cNvSpPr>
            <a:spLocks noGrp="1"/>
          </p:cNvSpPr>
          <p:nvPr>
            <p:ph type="ftr" sz="quarter" idx="3"/>
          </p:nvPr>
        </p:nvSpPr>
        <p:spPr>
          <a:xfrm>
            <a:off x="2934459" y="6356350"/>
            <a:ext cx="6323082" cy="365126"/>
          </a:xfrm>
          <a:prstGeom prst="rect">
            <a:avLst/>
          </a:prstGeom>
        </p:spPr>
        <p:txBody>
          <a:bodyPr vert="horz" lIns="0" tIns="45720" rIns="0" bIns="45720" rtlCol="0" anchor="ctr"/>
          <a:lstStyle>
            <a:lvl1pPr algn="ctr" rtl="0">
              <a:defRPr sz="1200">
                <a:solidFill>
                  <a:schemeClr val="tx1">
                    <a:lumMod val="60000"/>
                    <a:lumOff val="40000"/>
                  </a:schemeClr>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6" name="幻灯片编号占位符 5"/>
          <p:cNvSpPr>
            <a:spLocks noGrp="1"/>
          </p:cNvSpPr>
          <p:nvPr>
            <p:ph type="sldNum" sz="quarter" idx="4"/>
          </p:nvPr>
        </p:nvSpPr>
        <p:spPr>
          <a:xfrm>
            <a:off x="9256782" y="6356351"/>
            <a:ext cx="1828800" cy="365125"/>
          </a:xfrm>
          <a:prstGeom prst="rect">
            <a:avLst/>
          </a:prstGeom>
        </p:spPr>
        <p:txBody>
          <a:bodyPr vert="horz" lIns="0" tIns="45720" rIns="0" bIns="45720" rtlCol="0" anchor="ctr"/>
          <a:lstStyle>
            <a:lvl1pPr algn="l" rtl="0">
              <a:defRPr sz="1200">
                <a:solidFill>
                  <a:schemeClr val="tx1">
                    <a:lumMod val="60000"/>
                    <a:lumOff val="40000"/>
                  </a:schemeClr>
                </a:solidFill>
                <a:latin typeface="微软雅黑" panose="020B0503020204020204" pitchFamily="34" charset="-122"/>
                <a:ea typeface="微软雅黑" panose="020B0503020204020204" pitchFamily="34" charset="-122"/>
              </a:defRPr>
            </a:lvl1pPr>
          </a:lstStyle>
          <a:p>
            <a:pPr algn="r"/>
            <a:fld id="{0FF54DE5-C571-48E8-A5BC-B369434E2F44}" type="slidenum">
              <a:rPr lang="en-US" altLang="zh-CN" noProof="0" smtClean="0"/>
            </a:fld>
            <a:endParaRPr lang="zh-CN" altLang="en-US" noProof="0" dirty="0"/>
          </a:p>
        </p:txBody>
      </p:sp>
      <p:grpSp>
        <p:nvGrpSpPr>
          <p:cNvPr id="15" name="组 14"/>
          <p:cNvGrpSpPr/>
          <p:nvPr/>
        </p:nvGrpSpPr>
        <p:grpSpPr>
          <a:xfrm>
            <a:off x="1103376" y="1219201"/>
            <a:ext cx="9985248" cy="84403"/>
            <a:chOff x="1073150" y="1219201"/>
            <a:chExt cx="10058400" cy="63125"/>
          </a:xfrm>
        </p:grpSpPr>
        <p:cxnSp>
          <p:nvCxnSpPr>
            <p:cNvPr id="13" name="直接连接符​​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DD2087-24BA-484C-A8EF-0918175F951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0FE5CB-C6FA-49ED-9A78-122177037B4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2.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4.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5.png"/></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7.png"/><Relationship Id="rId1" Type="http://schemas.openxmlformats.org/officeDocument/2006/relationships/image" Target="../media/image126.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8.png"/></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0.png"/><Relationship Id="rId1" Type="http://schemas.openxmlformats.org/officeDocument/2006/relationships/image" Target="../media/image129.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1.pn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5.png"/><Relationship Id="rId1" Type="http://schemas.openxmlformats.org/officeDocument/2006/relationships/image" Target="../media/image134.png"/></Relationships>
</file>

<file path=ppt/slides/_rels/slide1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image" Target="../media/image136.png"/></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9.png"/></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1.jpeg"/><Relationship Id="rId1" Type="http://schemas.openxmlformats.org/officeDocument/2006/relationships/image" Target="../media/image140.jpeg"/></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4.jpeg"/><Relationship Id="rId1" Type="http://schemas.openxmlformats.org/officeDocument/2006/relationships/image" Target="../media/image143.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jpeg"/><Relationship Id="rId1" Type="http://schemas.openxmlformats.org/officeDocument/2006/relationships/image" Target="../media/image1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jpe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46.png"/><Relationship Id="rId1" Type="http://schemas.openxmlformats.org/officeDocument/2006/relationships/image" Target="../media/image45.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image" Target="../media/image4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52.jpeg"/></Relationships>
</file>

<file path=ppt/slides/_rels/slide6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7.jpeg"/><Relationship Id="rId3" Type="http://schemas.openxmlformats.org/officeDocument/2006/relationships/image" Target="../media/image56.jpeg"/><Relationship Id="rId2" Type="http://schemas.openxmlformats.org/officeDocument/2006/relationships/image" Target="../media/image55.emf"/><Relationship Id="rId1" Type="http://schemas.openxmlformats.org/officeDocument/2006/relationships/image" Target="../media/image54.jpe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62.jpeg"/><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image" Target="../media/image59.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3.png"/></Relationships>
</file>

<file path=ppt/slides/_rels/slide7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9.png"/><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66.png"/></Relationships>
</file>

<file path=ppt/slides/_rels/slide7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3.png"/><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s>
</file>

<file path=ppt/slides/_rels/slide7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7.png"/><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7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slides/_rels/slide8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image" Target="../media/image81.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5.png"/><Relationship Id="rId1" Type="http://schemas.openxmlformats.org/officeDocument/2006/relationships/image" Target="../media/image84.png"/></Relationships>
</file>

<file path=ppt/slides/_rels/slide8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86.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9.png"/></Relationships>
</file>

<file path=ppt/slides/_rels/slide8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image" Target="../media/image90.png"/></Relationships>
</file>

<file path=ppt/slides/_rels/slide8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image" Target="../media/image93.png"/></Relationships>
</file>

<file path=ppt/slides/_rels/slide8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1.png"/><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image" Target="../media/image98.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2.png"/></Relationships>
</file>

<file path=ppt/slides/_rels/slide8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image" Target="../media/image10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9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image" Target="../media/image10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2.png"/><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image" Target="../media/image109.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3.pn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5.png"/><Relationship Id="rId1" Type="http://schemas.openxmlformats.org/officeDocument/2006/relationships/image" Target="../media/image114.png"/></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7.png"/><Relationship Id="rId1" Type="http://schemas.openxmlformats.org/officeDocument/2006/relationships/image" Target="../media/image11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9.png"/><Relationship Id="rId1" Type="http://schemas.openxmlformats.org/officeDocument/2006/relationships/image" Target="../media/image118.pn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1.png"/><Relationship Id="rId1" Type="http://schemas.openxmlformats.org/officeDocument/2006/relationships/image" Target="../media/image1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312420" y="1926590"/>
            <a:ext cx="6465570" cy="2219960"/>
          </a:xfrm>
        </p:spPr>
        <p:txBody>
          <a:bodyPr rtlCol="0" anchor="ctr"/>
          <a:lstStyle/>
          <a:p>
            <a:pPr rtl="0">
              <a:lnSpc>
                <a:spcPct val="110000"/>
              </a:lnSpc>
            </a:pPr>
            <a:r>
              <a:rPr lang="en-US" altLang="zh-CN" sz="3600" dirty="0"/>
              <a:t>              </a:t>
            </a:r>
            <a:r>
              <a:rPr lang="zh-CN" altLang="en-US" sz="3600" b="1" dirty="0"/>
              <a:t>毛泽东思想和</a:t>
            </a:r>
            <a:br>
              <a:rPr lang="zh-CN" altLang="en-US" sz="3600" b="1" dirty="0"/>
            </a:br>
            <a:r>
              <a:rPr lang="zh-CN" altLang="en-US" sz="3600" b="1" dirty="0"/>
              <a:t>中国特色社会主义理论体系概论</a:t>
            </a:r>
            <a:endParaRPr lang="zh-CN" altLang="en-US" sz="3600" b="1" dirty="0">
              <a:latin typeface="微软雅黑" panose="020B0503020204020204" pitchFamily="34" charset="-122"/>
              <a:ea typeface="微软雅黑" panose="020B0503020204020204" pitchFamily="34" charset="-122"/>
            </a:endParaRPr>
          </a:p>
        </p:txBody>
      </p:sp>
      <p:sp>
        <p:nvSpPr>
          <p:cNvPr id="7" name="副标题 6"/>
          <p:cNvSpPr>
            <a:spLocks noGrp="1"/>
          </p:cNvSpPr>
          <p:nvPr>
            <p:ph type="subTitle" idx="1"/>
          </p:nvPr>
        </p:nvSpPr>
        <p:spPr>
          <a:xfrm>
            <a:off x="1500505" y="4404995"/>
            <a:ext cx="4697095" cy="529590"/>
          </a:xfrm>
        </p:spPr>
        <p:txBody>
          <a:bodyPr rtlCol="0">
            <a:normAutofit lnSpcReduction="10000"/>
          </a:bodyPr>
          <a:lstStyle/>
          <a:p>
            <a:pPr rtl="0"/>
            <a:r>
              <a:rPr lang="zh-CN" altLang="en-US" dirty="0">
                <a:latin typeface="微软雅黑" panose="020B0503020204020204" pitchFamily="34" charset="-122"/>
                <a:ea typeface="微软雅黑" panose="020B0503020204020204" pitchFamily="34" charset="-122"/>
              </a:rPr>
              <a:t>      </a:t>
            </a:r>
            <a:r>
              <a:rPr lang="zh-CN" altLang="en-US" sz="3200" b="1" dirty="0">
                <a:latin typeface="楷体" panose="02010609060101010101" charset="-122"/>
                <a:ea typeface="楷体" panose="02010609060101010101" charset="-122"/>
              </a:rPr>
              <a:t>任课老师：</a:t>
            </a:r>
            <a:r>
              <a:rPr lang="zh-CN" altLang="en-US" sz="3200" b="1" dirty="0" smtClean="0">
                <a:latin typeface="楷体" panose="02010609060101010101" charset="-122"/>
                <a:ea typeface="楷体" panose="02010609060101010101" charset="-122"/>
              </a:rPr>
              <a:t>赵茜 副教授</a:t>
            </a:r>
            <a:endParaRPr lang="zh-CN" altLang="en-US" sz="3200" b="1" dirty="0">
              <a:latin typeface="楷体" panose="02010609060101010101" charset="-122"/>
              <a:ea typeface="楷体" panose="02010609060101010101" charset="-122"/>
            </a:endParaRPr>
          </a:p>
        </p:txBody>
      </p:sp>
      <p:pic>
        <p:nvPicPr>
          <p:cNvPr id="4" name="图片占位符 3" descr="桌上一本打开的书，书架在背景中模糊显示" title="示例图片"/>
          <p:cNvPicPr>
            <a:picLocks noGrp="1" noChangeAspect="1"/>
          </p:cNvPicPr>
          <p:nvPr>
            <p:ph type="pic" sz="quarter" idx="13"/>
          </p:nvPr>
        </p:nvPicPr>
        <p:blipFill>
          <a:blip r:embed="rId1" cstate="print">
            <a:extLst>
              <a:ext uri="{28A0092B-C50C-407E-A947-70E740481C1C}">
                <a14:useLocalDpi xmlns:a14="http://schemas.microsoft.com/office/drawing/2010/main" val="0"/>
              </a:ext>
            </a:extLst>
          </a:blip>
          <a:srcRect l="8890" r="8890"/>
          <a:stretch>
            <a:fillRect/>
          </a:stretch>
        </p:blipFill>
        <p:spPr>
          <a:xfrm>
            <a:off x="7102475" y="1310640"/>
            <a:ext cx="5089525" cy="4208780"/>
          </a:xfr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内容占位符 2"/>
          <p:cNvSpPr>
            <a:spLocks noGrp="1"/>
          </p:cNvSpPr>
          <p:nvPr>
            <p:ph idx="1" hasCustomPrompt="1"/>
          </p:nvPr>
        </p:nvSpPr>
        <p:spPr>
          <a:xfrm>
            <a:off x="1006475" y="1417955"/>
            <a:ext cx="10160000" cy="2361565"/>
          </a:xfrm>
          <a:noFill/>
          <a:ln>
            <a:noFill/>
          </a:ln>
        </p:spPr>
        <p:txBody>
          <a:bodyPr wrap="square" lIns="91440" tIns="45720" rIns="91440" bIns="45720" anchor="t">
            <a:normAutofit/>
          </a:bodyPr>
          <a:p>
            <a:pPr marL="0" indent="0" defTabSz="914400" fontAlgn="base">
              <a:lnSpc>
                <a:spcPts val="4175"/>
              </a:lnSpc>
              <a:spcBef>
                <a:spcPct val="0"/>
              </a:spcBef>
              <a:buNone/>
            </a:pPr>
            <a:r>
              <a:rPr lang="en-US" altLang="zh-CN" sz="2400" kern="1200" dirty="0">
                <a:latin typeface="宋体" panose="02010600030101010101" pitchFamily="2" charset="-122"/>
                <a:ea typeface="宋体" panose="02010600030101010101" pitchFamily="2" charset="-122"/>
                <a:cs typeface="+mn-cs"/>
              </a:rPr>
              <a:t>    </a:t>
            </a:r>
            <a:r>
              <a:rPr lang="zh-CN" altLang="en-US" sz="2400" kern="1200" dirty="0">
                <a:latin typeface="黑体" panose="02010609060101010101" charset="-122"/>
                <a:ea typeface="黑体" panose="02010609060101010101" charset="-122"/>
                <a:cs typeface="黑体" panose="02010609060101010101" charset="-122"/>
              </a:rPr>
              <a:t>南边羊群的处境却越来越悲惨，那只狼因为没有竞争对手，羊群又无法更换它，它就胡作非为，每天都要咬死几十只羊。南边羊群哀叹：</a:t>
            </a:r>
            <a:r>
              <a:rPr lang="en-US" altLang="zh-CN" sz="2400" kern="1200" dirty="0">
                <a:latin typeface="黑体" panose="02010609060101010101" charset="-122"/>
                <a:ea typeface="黑体" panose="02010609060101010101" charset="-122"/>
                <a:cs typeface="黑体" panose="02010609060101010101" charset="-122"/>
              </a:rPr>
              <a:t>“</a:t>
            </a:r>
            <a:r>
              <a:rPr lang="zh-CN" altLang="en-US" sz="2400" kern="1200" dirty="0">
                <a:latin typeface="黑体" panose="02010609060101010101" charset="-122"/>
                <a:ea typeface="黑体" panose="02010609060101010101" charset="-122"/>
                <a:cs typeface="黑体" panose="02010609060101010101" charset="-122"/>
              </a:rPr>
              <a:t>早知道这样，还不如要两头狮子。</a:t>
            </a:r>
            <a:r>
              <a:rPr lang="en-US" altLang="zh-CN" sz="2400" kern="1200" dirty="0">
                <a:latin typeface="黑体" panose="02010609060101010101" charset="-122"/>
                <a:ea typeface="黑体" panose="02010609060101010101" charset="-122"/>
                <a:cs typeface="黑体" panose="02010609060101010101" charset="-122"/>
              </a:rPr>
              <a:t>”</a:t>
            </a:r>
            <a:endParaRPr lang="zh-CN" altLang="en-US" sz="2400" kern="1200" dirty="0">
              <a:latin typeface="黑体" panose="02010609060101010101" charset="-122"/>
              <a:ea typeface="黑体" panose="02010609060101010101" charset="-122"/>
              <a:cs typeface="黑体" panose="02010609060101010101" charset="-122"/>
            </a:endParaRPr>
          </a:p>
        </p:txBody>
      </p:sp>
      <p:pic>
        <p:nvPicPr>
          <p:cNvPr id="27651" name="图片 4"/>
          <p:cNvPicPr>
            <a:picLocks noChangeAspect="1"/>
          </p:cNvPicPr>
          <p:nvPr/>
        </p:nvPicPr>
        <p:blipFill>
          <a:blip r:embed="rId1"/>
          <a:srcRect t="12446" b="15081"/>
          <a:stretch>
            <a:fillRect/>
          </a:stretch>
        </p:blipFill>
        <p:spPr>
          <a:xfrm>
            <a:off x="2872105" y="3618230"/>
            <a:ext cx="6016625" cy="2351405"/>
          </a:xfrm>
          <a:prstGeom prst="rect">
            <a:avLst/>
          </a:prstGeom>
          <a:noFill/>
          <a:ln w="9525">
            <a:noFill/>
          </a:ln>
        </p:spPr>
      </p:pic>
      <p:sp>
        <p:nvSpPr>
          <p:cNvPr id="27652" name="标题 3"/>
          <p:cNvSpPr>
            <a:spLocks noGrp="1"/>
          </p:cNvSpPr>
          <p:nvPr/>
        </p:nvSpPr>
        <p:spPr>
          <a:xfrm>
            <a:off x="1065213" y="76200"/>
            <a:ext cx="9980612" cy="1096963"/>
          </a:xfrm>
          <a:prstGeom prst="rect">
            <a:avLst/>
          </a:prstGeom>
          <a:noFill/>
          <a:ln w="9525">
            <a:noFill/>
          </a:ln>
        </p:spPr>
        <p:txBody>
          <a:bodyPr lIns="0" tIns="45720" rIns="0" bIns="45720" anchor="b"/>
          <a:p>
            <a:pPr>
              <a:lnSpc>
                <a:spcPct val="90000"/>
              </a:lnSpc>
            </a:pPr>
            <a:r>
              <a:rPr lang="zh-CN" altLang="en-US" sz="2800" dirty="0">
                <a:latin typeface="微软雅黑" panose="020B0503020204020204" pitchFamily="34" charset="-122"/>
                <a:ea typeface="微软雅黑" panose="020B0503020204020204" pitchFamily="34" charset="-122"/>
              </a:rPr>
              <a:t>理解</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政治</a:t>
            </a:r>
            <a:r>
              <a:rPr lang="en-US" altLang="zh-CN"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p:txBody>
      </p:sp>
    </p:spTree>
  </p:cSld>
  <p:clrMapOvr>
    <a:masterClrMapping/>
  </p:clrMapOvr>
  <p:transition>
    <p:random/>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extBox 3"/>
          <p:cNvSpPr txBox="1">
            <a:spLocks noChangeArrowheads="1"/>
          </p:cNvSpPr>
          <p:nvPr/>
        </p:nvSpPr>
        <p:spPr bwMode="auto">
          <a:xfrm>
            <a:off x="1076325" y="1320800"/>
            <a:ext cx="30067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zh-CN" altLang="en-US" sz="2400" b="1">
                <a:latin typeface="微软雅黑" panose="020B0503020204020204" pitchFamily="34" charset="-122"/>
                <a:ea typeface="微软雅黑" panose="020B0503020204020204" pitchFamily="34" charset="-122"/>
              </a:rPr>
              <a:t>原因之二：民族情感</a:t>
            </a:r>
            <a:endParaRPr lang="zh-CN" altLang="en-US" sz="2400" b="1">
              <a:latin typeface="微软雅黑" panose="020B0503020204020204" pitchFamily="34" charset="-122"/>
              <a:ea typeface="微软雅黑" panose="020B0503020204020204" pitchFamily="34" charset="-122"/>
            </a:endParaRPr>
          </a:p>
        </p:txBody>
      </p:sp>
      <p:sp>
        <p:nvSpPr>
          <p:cNvPr id="120834" name="标题 3"/>
          <p:cNvSpPr>
            <a:spLocks noGrp="1" noChangeArrowheads="1"/>
          </p:cNvSpPr>
          <p:nvPr/>
        </p:nvSpPr>
        <p:spPr bwMode="auto">
          <a:xfrm>
            <a:off x="10763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4.2</a:t>
            </a:r>
            <a:r>
              <a:rPr lang="zh-CN" altLang="en-US" sz="2800" dirty="0" smtClean="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祖国必须完全统一的原因</a:t>
            </a:r>
            <a:endParaRPr lang="zh-CN" altLang="en-US" sz="2800" dirty="0">
              <a:latin typeface="微软雅黑" panose="020B0503020204020204" pitchFamily="34" charset="-122"/>
              <a:ea typeface="微软雅黑" panose="020B0503020204020204" pitchFamily="34" charset="-122"/>
            </a:endParaRPr>
          </a:p>
        </p:txBody>
      </p:sp>
      <p:pic>
        <p:nvPicPr>
          <p:cNvPr id="120835"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89238" y="2357438"/>
            <a:ext cx="2189162" cy="321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7" name="TextBox 3"/>
          <p:cNvSpPr txBox="1">
            <a:spLocks noChangeArrowheads="1"/>
          </p:cNvSpPr>
          <p:nvPr/>
        </p:nvSpPr>
        <p:spPr bwMode="auto">
          <a:xfrm>
            <a:off x="5931218" y="1320800"/>
            <a:ext cx="4856162" cy="496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20000"/>
              </a:lnSpc>
            </a:pPr>
            <a:r>
              <a:rPr lang="zh-CN" altLang="en-US" sz="2400">
                <a:latin typeface="黑体" panose="02010609060101010101" charset="-122"/>
                <a:ea typeface="黑体" panose="02010609060101010101" charset="-122"/>
              </a:rPr>
              <a:t>小时候，乡愁是一枚小小的邮票，</a:t>
            </a:r>
            <a:endParaRPr lang="zh-CN" altLang="en-US" sz="2400">
              <a:latin typeface="黑体" panose="02010609060101010101" charset="-122"/>
              <a:ea typeface="黑体" panose="02010609060101010101" charset="-122"/>
            </a:endParaRPr>
          </a:p>
          <a:p>
            <a:pPr>
              <a:lnSpc>
                <a:spcPct val="120000"/>
              </a:lnSpc>
            </a:pPr>
            <a:r>
              <a:rPr lang="zh-CN" altLang="en-US" sz="2400">
                <a:latin typeface="黑体" panose="02010609060101010101" charset="-122"/>
                <a:ea typeface="黑体" panose="02010609060101010101" charset="-122"/>
              </a:rPr>
              <a:t>我在这头，母亲在那头。</a:t>
            </a:r>
            <a:endParaRPr lang="zh-CN" altLang="en-US" sz="2400">
              <a:latin typeface="黑体" panose="02010609060101010101" charset="-122"/>
              <a:ea typeface="黑体" panose="02010609060101010101" charset="-122"/>
            </a:endParaRPr>
          </a:p>
          <a:p>
            <a:pPr>
              <a:lnSpc>
                <a:spcPct val="120000"/>
              </a:lnSpc>
            </a:pPr>
            <a:endParaRPr lang="zh-CN" altLang="en-US" sz="2400">
              <a:latin typeface="黑体" panose="02010609060101010101" charset="-122"/>
              <a:ea typeface="黑体" panose="02010609060101010101" charset="-122"/>
            </a:endParaRPr>
          </a:p>
          <a:p>
            <a:pPr>
              <a:lnSpc>
                <a:spcPct val="120000"/>
              </a:lnSpc>
            </a:pPr>
            <a:r>
              <a:rPr lang="zh-CN" altLang="en-US" sz="2400">
                <a:latin typeface="黑体" panose="02010609060101010101" charset="-122"/>
                <a:ea typeface="黑体" panose="02010609060101010101" charset="-122"/>
              </a:rPr>
              <a:t>长大后，乡愁是一张窄窄的船票，</a:t>
            </a:r>
            <a:endParaRPr lang="zh-CN" altLang="en-US" sz="2400">
              <a:latin typeface="黑体" panose="02010609060101010101" charset="-122"/>
              <a:ea typeface="黑体" panose="02010609060101010101" charset="-122"/>
            </a:endParaRPr>
          </a:p>
          <a:p>
            <a:pPr>
              <a:lnSpc>
                <a:spcPct val="120000"/>
              </a:lnSpc>
            </a:pPr>
            <a:r>
              <a:rPr lang="zh-CN" altLang="en-US" sz="2400">
                <a:latin typeface="黑体" panose="02010609060101010101" charset="-122"/>
                <a:ea typeface="黑体" panose="02010609060101010101" charset="-122"/>
              </a:rPr>
              <a:t>我在这头，新娘在那头。</a:t>
            </a:r>
            <a:endParaRPr lang="zh-CN" altLang="en-US" sz="2400">
              <a:latin typeface="黑体" panose="02010609060101010101" charset="-122"/>
              <a:ea typeface="黑体" panose="02010609060101010101" charset="-122"/>
            </a:endParaRPr>
          </a:p>
          <a:p>
            <a:pPr>
              <a:lnSpc>
                <a:spcPct val="120000"/>
              </a:lnSpc>
            </a:pPr>
            <a:endParaRPr lang="zh-CN" altLang="en-US" sz="2400">
              <a:latin typeface="黑体" panose="02010609060101010101" charset="-122"/>
              <a:ea typeface="黑体" panose="02010609060101010101" charset="-122"/>
            </a:endParaRPr>
          </a:p>
          <a:p>
            <a:pPr>
              <a:lnSpc>
                <a:spcPct val="120000"/>
              </a:lnSpc>
            </a:pPr>
            <a:r>
              <a:rPr lang="zh-CN" altLang="en-US" sz="2400">
                <a:latin typeface="黑体" panose="02010609060101010101" charset="-122"/>
                <a:ea typeface="黑体" panose="02010609060101010101" charset="-122"/>
              </a:rPr>
              <a:t>后来啊，乡愁是一方矮矮的坟墓，</a:t>
            </a:r>
            <a:endParaRPr lang="zh-CN" altLang="en-US" sz="2400">
              <a:latin typeface="黑体" panose="02010609060101010101" charset="-122"/>
              <a:ea typeface="黑体" panose="02010609060101010101" charset="-122"/>
            </a:endParaRPr>
          </a:p>
          <a:p>
            <a:pPr>
              <a:lnSpc>
                <a:spcPct val="120000"/>
              </a:lnSpc>
            </a:pPr>
            <a:r>
              <a:rPr lang="zh-CN" altLang="en-US" sz="2400">
                <a:latin typeface="黑体" panose="02010609060101010101" charset="-122"/>
                <a:ea typeface="黑体" panose="02010609060101010101" charset="-122"/>
              </a:rPr>
              <a:t>我在外头，母亲在里头。</a:t>
            </a:r>
            <a:endParaRPr lang="zh-CN" altLang="en-US" sz="2400">
              <a:latin typeface="黑体" panose="02010609060101010101" charset="-122"/>
              <a:ea typeface="黑体" panose="02010609060101010101" charset="-122"/>
            </a:endParaRPr>
          </a:p>
          <a:p>
            <a:pPr>
              <a:lnSpc>
                <a:spcPct val="120000"/>
              </a:lnSpc>
            </a:pPr>
            <a:endParaRPr lang="zh-CN" altLang="en-US" sz="2400">
              <a:latin typeface="黑体" panose="02010609060101010101" charset="-122"/>
              <a:ea typeface="黑体" panose="02010609060101010101" charset="-122"/>
            </a:endParaRPr>
          </a:p>
          <a:p>
            <a:pPr>
              <a:lnSpc>
                <a:spcPct val="120000"/>
              </a:lnSpc>
            </a:pPr>
            <a:r>
              <a:rPr lang="zh-CN" altLang="en-US" sz="2400">
                <a:latin typeface="黑体" panose="02010609060101010101" charset="-122"/>
                <a:ea typeface="黑体" panose="02010609060101010101" charset="-122"/>
              </a:rPr>
              <a:t>而现在，乡愁是一湾浅浅的海峡，</a:t>
            </a:r>
            <a:endParaRPr lang="zh-CN" altLang="en-US" sz="2400">
              <a:latin typeface="黑体" panose="02010609060101010101" charset="-122"/>
              <a:ea typeface="黑体" panose="02010609060101010101" charset="-122"/>
            </a:endParaRPr>
          </a:p>
          <a:p>
            <a:pPr>
              <a:lnSpc>
                <a:spcPct val="120000"/>
              </a:lnSpc>
            </a:pPr>
            <a:r>
              <a:rPr lang="zh-CN" altLang="en-US" sz="2400">
                <a:latin typeface="黑体" panose="02010609060101010101" charset="-122"/>
                <a:ea typeface="黑体" panose="02010609060101010101" charset="-122"/>
              </a:rPr>
              <a:t>我在这头，大陆在那头。</a:t>
            </a:r>
            <a:endParaRPr lang="zh-CN" altLang="en-US" sz="2400">
              <a:latin typeface="黑体" panose="02010609060101010101" charset="-122"/>
              <a:ea typeface="黑体" panose="0201060906010101010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0835"/>
                                        </p:tgtEl>
                                        <p:attrNameLst>
                                          <p:attrName>style.visibility</p:attrName>
                                        </p:attrNameLst>
                                      </p:cBhvr>
                                      <p:to>
                                        <p:strVal val="visible"/>
                                      </p:to>
                                    </p:set>
                                    <p:animEffect transition="in" filter="blinds(horizontal)">
                                      <p:cBhvr>
                                        <p:cTn id="7" dur="500"/>
                                        <p:tgtEl>
                                          <p:spTgt spid="12083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20837"/>
                                        </p:tgtEl>
                                        <p:attrNameLst>
                                          <p:attrName>style.visibility</p:attrName>
                                        </p:attrNameLst>
                                      </p:cBhvr>
                                      <p:to>
                                        <p:strVal val="visible"/>
                                      </p:to>
                                    </p:set>
                                    <p:animEffect transition="in" filter="checkerboard(across)">
                                      <p:cBhvr>
                                        <p:cTn id="12" dur="500"/>
                                        <p:tgtEl>
                                          <p:spTgt spid="1208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7"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TextBox 3"/>
          <p:cNvSpPr txBox="1">
            <a:spLocks noChangeArrowheads="1"/>
          </p:cNvSpPr>
          <p:nvPr/>
        </p:nvSpPr>
        <p:spPr bwMode="auto">
          <a:xfrm>
            <a:off x="1076325" y="1320800"/>
            <a:ext cx="30067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zh-CN" altLang="en-US" sz="2400" b="1">
                <a:latin typeface="微软雅黑" panose="020B0503020204020204" pitchFamily="34" charset="-122"/>
                <a:ea typeface="微软雅黑" panose="020B0503020204020204" pitchFamily="34" charset="-122"/>
              </a:rPr>
              <a:t>原因之二：民族情感</a:t>
            </a:r>
            <a:endParaRPr lang="zh-CN" altLang="en-US" sz="2400" b="1">
              <a:latin typeface="微软雅黑" panose="020B0503020204020204" pitchFamily="34" charset="-122"/>
              <a:ea typeface="微软雅黑" panose="020B0503020204020204" pitchFamily="34" charset="-122"/>
            </a:endParaRPr>
          </a:p>
        </p:txBody>
      </p:sp>
      <p:sp>
        <p:nvSpPr>
          <p:cNvPr id="121858" name="标题 3"/>
          <p:cNvSpPr>
            <a:spLocks noGrp="1" noChangeArrowheads="1"/>
          </p:cNvSpPr>
          <p:nvPr/>
        </p:nvSpPr>
        <p:spPr bwMode="auto">
          <a:xfrm>
            <a:off x="10763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4.2</a:t>
            </a:r>
            <a:r>
              <a:rPr lang="zh-CN" altLang="en-US" sz="2800" dirty="0" smtClean="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祖国必须完全统一的原因</a:t>
            </a:r>
            <a:endParaRPr lang="zh-CN" altLang="en-US" sz="2800" dirty="0">
              <a:latin typeface="微软雅黑" panose="020B0503020204020204" pitchFamily="34" charset="-122"/>
              <a:ea typeface="微软雅黑" panose="020B0503020204020204" pitchFamily="34" charset="-122"/>
            </a:endParaRPr>
          </a:p>
        </p:txBody>
      </p:sp>
      <p:pic>
        <p:nvPicPr>
          <p:cNvPr id="121859"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65613" y="1611313"/>
            <a:ext cx="4829175" cy="324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0" name="TextBox 3"/>
          <p:cNvSpPr txBox="1">
            <a:spLocks noChangeArrowheads="1"/>
          </p:cNvSpPr>
          <p:nvPr/>
        </p:nvSpPr>
        <p:spPr bwMode="auto">
          <a:xfrm>
            <a:off x="1184275" y="5056188"/>
            <a:ext cx="9872663" cy="1050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en-US" altLang="zh-CN" sz="2400" b="1">
                <a:latin typeface="宋体" panose="02010600030101010101" pitchFamily="2" charset="-122"/>
                <a:ea typeface="宋体" panose="02010600030101010101" pitchFamily="2" charset="-122"/>
              </a:rPr>
              <a:t>    </a:t>
            </a:r>
            <a:r>
              <a:rPr lang="zh-CN" altLang="en-US" sz="2400">
                <a:latin typeface="黑体" panose="02010609060101010101" charset="-122"/>
                <a:ea typeface="黑体" panose="02010609060101010101" charset="-122"/>
              </a:rPr>
              <a:t>在这组诗中，闻一多将这七个地方比作祖国母亲流落在外的七个孩子，因此称为《七子之歌》。</a:t>
            </a:r>
            <a:endParaRPr lang="zh-CN" altLang="en-US" sz="2400">
              <a:latin typeface="黑体" panose="02010609060101010101" charset="-122"/>
              <a:ea typeface="黑体" panose="0201060906010101010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1859"/>
                                        </p:tgtEl>
                                        <p:attrNameLst>
                                          <p:attrName>style.visibility</p:attrName>
                                        </p:attrNameLst>
                                      </p:cBhvr>
                                      <p:to>
                                        <p:strVal val="visible"/>
                                      </p:to>
                                    </p:set>
                                    <p:animEffect transition="in" filter="blinds(horizontal)">
                                      <p:cBhvr>
                                        <p:cTn id="7" dur="500"/>
                                        <p:tgtEl>
                                          <p:spTgt spid="12185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1860"/>
                                        </p:tgtEl>
                                        <p:attrNameLst>
                                          <p:attrName>style.visibility</p:attrName>
                                        </p:attrNameLst>
                                      </p:cBhvr>
                                      <p:to>
                                        <p:strVal val="visible"/>
                                      </p:to>
                                    </p:set>
                                    <p:animEffect transition="in" filter="blinds(horizontal)">
                                      <p:cBhvr>
                                        <p:cTn id="12" dur="500"/>
                                        <p:tgtEl>
                                          <p:spTgt spid="121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60"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extBox 3"/>
          <p:cNvSpPr txBox="1">
            <a:spLocks noChangeArrowheads="1"/>
          </p:cNvSpPr>
          <p:nvPr/>
        </p:nvSpPr>
        <p:spPr bwMode="auto">
          <a:xfrm>
            <a:off x="1076325" y="1320800"/>
            <a:ext cx="30067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zh-CN" altLang="en-US" sz="2400" b="1">
                <a:latin typeface="微软雅黑" panose="020B0503020204020204" pitchFamily="34" charset="-122"/>
                <a:ea typeface="微软雅黑" panose="020B0503020204020204" pitchFamily="34" charset="-122"/>
              </a:rPr>
              <a:t>原因之三：历史任务</a:t>
            </a:r>
            <a:endParaRPr lang="zh-CN" altLang="en-US" sz="2400" b="1">
              <a:latin typeface="微软雅黑" panose="020B0503020204020204" pitchFamily="34" charset="-122"/>
              <a:ea typeface="微软雅黑" panose="020B0503020204020204" pitchFamily="34" charset="-122"/>
            </a:endParaRPr>
          </a:p>
        </p:txBody>
      </p:sp>
      <p:sp>
        <p:nvSpPr>
          <p:cNvPr id="122882" name="标题 3"/>
          <p:cNvSpPr>
            <a:spLocks noGrp="1" noChangeArrowheads="1"/>
          </p:cNvSpPr>
          <p:nvPr/>
        </p:nvSpPr>
        <p:spPr bwMode="auto">
          <a:xfrm>
            <a:off x="10763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4.2</a:t>
            </a:r>
            <a:r>
              <a:rPr lang="zh-CN" altLang="en-US" sz="2800" dirty="0" smtClean="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祖国必须完全统一的原因</a:t>
            </a:r>
            <a:endParaRPr lang="zh-CN" altLang="en-US" sz="2800" dirty="0">
              <a:latin typeface="微软雅黑" panose="020B0503020204020204" pitchFamily="34" charset="-122"/>
              <a:ea typeface="微软雅黑" panose="020B0503020204020204" pitchFamily="34" charset="-122"/>
            </a:endParaRPr>
          </a:p>
        </p:txBody>
      </p:sp>
      <p:sp>
        <p:nvSpPr>
          <p:cNvPr id="122883" name="TextBox 3"/>
          <p:cNvSpPr txBox="1">
            <a:spLocks noChangeArrowheads="1"/>
          </p:cNvSpPr>
          <p:nvPr/>
        </p:nvSpPr>
        <p:spPr bwMode="auto">
          <a:xfrm>
            <a:off x="1184275" y="2170113"/>
            <a:ext cx="9872663" cy="286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50000"/>
              </a:lnSpc>
            </a:pPr>
            <a:r>
              <a:rPr lang="en-US" altLang="zh-CN" sz="2400" b="1">
                <a:latin typeface="宋体" panose="02010600030101010101" pitchFamily="2" charset="-122"/>
                <a:ea typeface="宋体" panose="02010600030101010101" pitchFamily="2" charset="-122"/>
              </a:rPr>
              <a:t>    </a:t>
            </a:r>
            <a:r>
              <a:rPr lang="zh-CN" altLang="en-US" sz="2400">
                <a:latin typeface="黑体" panose="02010609060101010101" charset="-122"/>
                <a:ea typeface="黑体" panose="02010609060101010101" charset="-122"/>
              </a:rPr>
              <a:t>除了文化传统和民族情感这两个重要因素之外，还因为实现祖国完全统一是实现中华民族伟大复兴的基本任务，也是中国共产党的三大历史任务之一。实现祖国完全统一是中华民族伟大复兴的重要内容和基本任务，国家的完全统一是民族复兴的重要标志，没有国家的完全统一就没有完全意义上的民族复兴。</a:t>
            </a:r>
            <a:endParaRPr lang="zh-CN" altLang="en-US" sz="2400">
              <a:latin typeface="黑体" panose="02010609060101010101" charset="-122"/>
              <a:ea typeface="黑体" panose="0201060906010101010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2881"/>
                                        </p:tgtEl>
                                        <p:attrNameLst>
                                          <p:attrName>style.visibility</p:attrName>
                                        </p:attrNameLst>
                                      </p:cBhvr>
                                      <p:to>
                                        <p:strVal val="visible"/>
                                      </p:to>
                                    </p:set>
                                    <p:animEffect transition="in" filter="blinds(horizontal)">
                                      <p:cBhvr>
                                        <p:cTn id="7" dur="500"/>
                                        <p:tgtEl>
                                          <p:spTgt spid="12288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22883"/>
                                        </p:tgtEl>
                                        <p:attrNameLst>
                                          <p:attrName>style.visibility</p:attrName>
                                        </p:attrNameLst>
                                      </p:cBhvr>
                                      <p:to>
                                        <p:strVal val="visible"/>
                                      </p:to>
                                    </p:set>
                                    <p:anim calcmode="lin" valueType="num">
                                      <p:cBhvr additive="base">
                                        <p:cTn id="12" dur="500" fill="hold"/>
                                        <p:tgtEl>
                                          <p:spTgt spid="122883"/>
                                        </p:tgtEl>
                                        <p:attrNameLst>
                                          <p:attrName>ppt_x</p:attrName>
                                        </p:attrNameLst>
                                      </p:cBhvr>
                                      <p:tavLst>
                                        <p:tav tm="0">
                                          <p:val>
                                            <p:strVal val="#ppt_x"/>
                                          </p:val>
                                        </p:tav>
                                        <p:tav tm="100000">
                                          <p:val>
                                            <p:strVal val="#ppt_x"/>
                                          </p:val>
                                        </p:tav>
                                      </p:tavLst>
                                    </p:anim>
                                    <p:anim calcmode="lin" valueType="num">
                                      <p:cBhvr additive="base">
                                        <p:cTn id="13" dur="500" fill="hold"/>
                                        <p:tgtEl>
                                          <p:spTgt spid="1228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1" grpId="0"/>
      <p:bldP spid="122883"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extBox 3"/>
          <p:cNvSpPr txBox="1">
            <a:spLocks noChangeArrowheads="1"/>
          </p:cNvSpPr>
          <p:nvPr/>
        </p:nvSpPr>
        <p:spPr bwMode="auto">
          <a:xfrm>
            <a:off x="1076325" y="1320800"/>
            <a:ext cx="30067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zh-CN" altLang="en-US" sz="2400" b="1">
                <a:latin typeface="微软雅黑" panose="020B0503020204020204" pitchFamily="34" charset="-122"/>
                <a:ea typeface="微软雅黑" panose="020B0503020204020204" pitchFamily="34" charset="-122"/>
              </a:rPr>
              <a:t>原因之三：历史任务</a:t>
            </a:r>
            <a:endParaRPr lang="zh-CN" altLang="en-US" sz="2400" b="1">
              <a:latin typeface="微软雅黑" panose="020B0503020204020204" pitchFamily="34" charset="-122"/>
              <a:ea typeface="微软雅黑" panose="020B0503020204020204" pitchFamily="34" charset="-122"/>
            </a:endParaRPr>
          </a:p>
        </p:txBody>
      </p:sp>
      <p:sp>
        <p:nvSpPr>
          <p:cNvPr id="123906" name="标题 3"/>
          <p:cNvSpPr>
            <a:spLocks noGrp="1" noChangeArrowheads="1"/>
          </p:cNvSpPr>
          <p:nvPr/>
        </p:nvSpPr>
        <p:spPr bwMode="auto">
          <a:xfrm>
            <a:off x="10763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4.2</a:t>
            </a:r>
            <a:r>
              <a:rPr lang="zh-CN" altLang="en-US" sz="2800" dirty="0" smtClean="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祖国必须完全统一的原因</a:t>
            </a:r>
            <a:endParaRPr lang="zh-CN" altLang="en-US" sz="2800" dirty="0">
              <a:latin typeface="微软雅黑" panose="020B0503020204020204" pitchFamily="34" charset="-122"/>
              <a:ea typeface="微软雅黑" panose="020B0503020204020204" pitchFamily="34" charset="-122"/>
            </a:endParaRPr>
          </a:p>
        </p:txBody>
      </p:sp>
      <p:pic>
        <p:nvPicPr>
          <p:cNvPr id="123907"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083050" y="1603375"/>
            <a:ext cx="5256213" cy="251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08" name="TextBox 3"/>
          <p:cNvSpPr txBox="1">
            <a:spLocks noChangeArrowheads="1"/>
          </p:cNvSpPr>
          <p:nvPr/>
        </p:nvSpPr>
        <p:spPr bwMode="auto">
          <a:xfrm>
            <a:off x="946150" y="4408488"/>
            <a:ext cx="10110788"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en-US" altLang="zh-CN" sz="2400" b="1">
                <a:latin typeface="宋体" panose="02010600030101010101" pitchFamily="2" charset="-122"/>
                <a:ea typeface="宋体" panose="02010600030101010101" pitchFamily="2" charset="-122"/>
              </a:rPr>
              <a:t>    </a:t>
            </a:r>
            <a:r>
              <a:rPr lang="zh-CN" altLang="en-US" sz="2400">
                <a:latin typeface="黑体" panose="02010609060101010101" charset="-122"/>
                <a:ea typeface="黑体" panose="02010609060101010101" charset="-122"/>
              </a:rPr>
              <a:t>习近平指出：国家统一是中华民族走向伟大复兴的历史必然，在涉及国家统一的重大问题上，我们旗帜鲜明、立场坚定，不会有任何妥协和动摇，两岸关系和平发展是通向和平统一的正确道路，对于任何分裂国家的行径，我们绝不会容忍。</a:t>
            </a:r>
            <a:endParaRPr lang="zh-CN" altLang="en-US" sz="2400">
              <a:latin typeface="黑体" panose="02010609060101010101" charset="-122"/>
              <a:ea typeface="黑体" panose="0201060906010101010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3907"/>
                                        </p:tgtEl>
                                        <p:attrNameLst>
                                          <p:attrName>style.visibility</p:attrName>
                                        </p:attrNameLst>
                                      </p:cBhvr>
                                      <p:to>
                                        <p:strVal val="visible"/>
                                      </p:to>
                                    </p:set>
                                    <p:animEffect transition="in" filter="blinds(horizontal)">
                                      <p:cBhvr>
                                        <p:cTn id="7" dur="500"/>
                                        <p:tgtEl>
                                          <p:spTgt spid="123907"/>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123908"/>
                                        </p:tgtEl>
                                        <p:attrNameLst>
                                          <p:attrName>style.visibility</p:attrName>
                                        </p:attrNameLst>
                                      </p:cBhvr>
                                      <p:to>
                                        <p:strVal val="visible"/>
                                      </p:to>
                                    </p:set>
                                    <p:animEffect transition="in" filter="diamond(in)">
                                      <p:cBhvr>
                                        <p:cTn id="12" dur="1000"/>
                                        <p:tgtEl>
                                          <p:spTgt spid="1239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8"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extBox 3"/>
          <p:cNvSpPr txBox="1">
            <a:spLocks noChangeArrowheads="1"/>
          </p:cNvSpPr>
          <p:nvPr/>
        </p:nvSpPr>
        <p:spPr bwMode="auto">
          <a:xfrm>
            <a:off x="1060450" y="1320800"/>
            <a:ext cx="531018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en-US" altLang="zh-CN" sz="2400" b="1">
                <a:latin typeface="微软雅黑" panose="020B0503020204020204" pitchFamily="34" charset="-122"/>
                <a:ea typeface="微软雅黑" panose="020B0503020204020204" pitchFamily="34" charset="-122"/>
              </a:rPr>
              <a:t>“</a:t>
            </a:r>
            <a:r>
              <a:rPr lang="zh-CN" altLang="en-US" sz="2400" b="1">
                <a:latin typeface="微软雅黑" panose="020B0503020204020204" pitchFamily="34" charset="-122"/>
                <a:ea typeface="微软雅黑" panose="020B0503020204020204" pitchFamily="34" charset="-122"/>
              </a:rPr>
              <a:t>一国两制</a:t>
            </a:r>
            <a:r>
              <a:rPr lang="en-US" altLang="zh-CN" sz="2400" b="1">
                <a:latin typeface="微软雅黑" panose="020B0503020204020204" pitchFamily="34" charset="-122"/>
                <a:ea typeface="微软雅黑" panose="020B0503020204020204" pitchFamily="34" charset="-122"/>
              </a:rPr>
              <a:t>”</a:t>
            </a:r>
            <a:r>
              <a:rPr lang="zh-CN" altLang="en-US" sz="2400" b="1">
                <a:latin typeface="微软雅黑" panose="020B0503020204020204" pitchFamily="34" charset="-122"/>
                <a:ea typeface="微软雅黑" panose="020B0503020204020204" pitchFamily="34" charset="-122"/>
              </a:rPr>
              <a:t>构想的形成和发展</a:t>
            </a:r>
            <a:endParaRPr lang="zh-CN" altLang="en-US" sz="2400" b="1">
              <a:latin typeface="微软雅黑" panose="020B0503020204020204" pitchFamily="34" charset="-122"/>
              <a:ea typeface="微软雅黑" panose="020B0503020204020204" pitchFamily="34" charset="-122"/>
            </a:endParaRPr>
          </a:p>
        </p:txBody>
      </p:sp>
      <p:sp>
        <p:nvSpPr>
          <p:cNvPr id="124930" name="标题 3"/>
          <p:cNvSpPr>
            <a:spLocks noGrp="1" noChangeArrowheads="1"/>
          </p:cNvSpPr>
          <p:nvPr/>
        </p:nvSpPr>
        <p:spPr bwMode="auto">
          <a:xfrm>
            <a:off x="10763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4.3</a:t>
            </a:r>
            <a:r>
              <a:rPr lang="zh-CN" altLang="en-US" sz="2800" dirty="0" smtClean="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如何实现祖国的完全统一</a:t>
            </a:r>
            <a:endParaRPr lang="zh-CN" altLang="en-US" sz="2800" dirty="0">
              <a:latin typeface="微软雅黑" panose="020B0503020204020204" pitchFamily="34" charset="-122"/>
              <a:ea typeface="微软雅黑" panose="020B0503020204020204" pitchFamily="34" charset="-122"/>
            </a:endParaRPr>
          </a:p>
        </p:txBody>
      </p:sp>
      <p:sp>
        <p:nvSpPr>
          <p:cNvPr id="124933" name="TextBox 3"/>
          <p:cNvSpPr txBox="1">
            <a:spLocks noChangeArrowheads="1"/>
          </p:cNvSpPr>
          <p:nvPr/>
        </p:nvSpPr>
        <p:spPr bwMode="auto">
          <a:xfrm>
            <a:off x="1360805" y="2202174"/>
            <a:ext cx="9411652" cy="57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en-US" altLang="zh-CN" sz="2400" b="1" dirty="0">
                <a:latin typeface="宋体" panose="02010600030101010101" pitchFamily="2" charset="-122"/>
                <a:ea typeface="宋体" panose="02010600030101010101" pitchFamily="2" charset="-122"/>
              </a:rPr>
              <a:t>    </a:t>
            </a:r>
            <a:r>
              <a:rPr lang="zh-CN" altLang="en-US" sz="2400" dirty="0">
                <a:latin typeface="黑体" panose="02010609060101010101" charset="-122"/>
                <a:ea typeface="黑体" panose="02010609060101010101" charset="-122"/>
                <a:cs typeface="黑体" panose="02010609060101010101" charset="-122"/>
              </a:rPr>
              <a:t>“和平统一、一国两制”的构想最早是针对台湾问题提出来的。</a:t>
            </a:r>
            <a:endParaRPr lang="zh-CN" altLang="en-US" sz="2400" dirty="0">
              <a:latin typeface="黑体" panose="02010609060101010101" charset="-122"/>
              <a:ea typeface="黑体" panose="02010609060101010101" charset="-122"/>
              <a:cs typeface="黑体" panose="02010609060101010101" charset="-122"/>
            </a:endParaRPr>
          </a:p>
        </p:txBody>
      </p:sp>
      <p:pic>
        <p:nvPicPr>
          <p:cNvPr id="7" name="图片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79278" y="2914960"/>
            <a:ext cx="2755900" cy="319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4929"/>
                                        </p:tgtEl>
                                        <p:attrNameLst>
                                          <p:attrName>style.visibility</p:attrName>
                                        </p:attrNameLst>
                                      </p:cBhvr>
                                      <p:to>
                                        <p:strVal val="visible"/>
                                      </p:to>
                                    </p:set>
                                    <p:animEffect transition="in" filter="blinds(horizontal)">
                                      <p:cBhvr>
                                        <p:cTn id="7" dur="500"/>
                                        <p:tgtEl>
                                          <p:spTgt spid="12492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24933"/>
                                        </p:tgtEl>
                                        <p:attrNameLst>
                                          <p:attrName>style.visibility</p:attrName>
                                        </p:attrNameLst>
                                      </p:cBhvr>
                                      <p:to>
                                        <p:strVal val="visible"/>
                                      </p:to>
                                    </p:set>
                                    <p:anim calcmode="lin" valueType="num">
                                      <p:cBhvr additive="base">
                                        <p:cTn id="12" dur="500" fill="hold"/>
                                        <p:tgtEl>
                                          <p:spTgt spid="124933"/>
                                        </p:tgtEl>
                                        <p:attrNameLst>
                                          <p:attrName>ppt_x</p:attrName>
                                        </p:attrNameLst>
                                      </p:cBhvr>
                                      <p:tavLst>
                                        <p:tav tm="0">
                                          <p:val>
                                            <p:strVal val="#ppt_x"/>
                                          </p:val>
                                        </p:tav>
                                        <p:tav tm="100000">
                                          <p:val>
                                            <p:strVal val="#ppt_x"/>
                                          </p:val>
                                        </p:tav>
                                      </p:tavLst>
                                    </p:anim>
                                    <p:anim calcmode="lin" valueType="num">
                                      <p:cBhvr additive="base">
                                        <p:cTn id="13" dur="500" fill="hold"/>
                                        <p:tgtEl>
                                          <p:spTgt spid="12493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29" grpId="0"/>
      <p:bldP spid="124933"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extBox 3"/>
          <p:cNvSpPr txBox="1">
            <a:spLocks noChangeArrowheads="1"/>
          </p:cNvSpPr>
          <p:nvPr/>
        </p:nvSpPr>
        <p:spPr bwMode="auto">
          <a:xfrm>
            <a:off x="1060450" y="1320800"/>
            <a:ext cx="531018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en-US" altLang="zh-CN" sz="2400" b="1">
                <a:latin typeface="微软雅黑" panose="020B0503020204020204" pitchFamily="34" charset="-122"/>
                <a:ea typeface="微软雅黑" panose="020B0503020204020204" pitchFamily="34" charset="-122"/>
              </a:rPr>
              <a:t>“</a:t>
            </a:r>
            <a:r>
              <a:rPr lang="zh-CN" altLang="en-US" sz="2400" b="1">
                <a:latin typeface="微软雅黑" panose="020B0503020204020204" pitchFamily="34" charset="-122"/>
                <a:ea typeface="微软雅黑" panose="020B0503020204020204" pitchFamily="34" charset="-122"/>
              </a:rPr>
              <a:t>一国两制</a:t>
            </a:r>
            <a:r>
              <a:rPr lang="en-US" altLang="zh-CN" sz="2400" b="1">
                <a:latin typeface="微软雅黑" panose="020B0503020204020204" pitchFamily="34" charset="-122"/>
                <a:ea typeface="微软雅黑" panose="020B0503020204020204" pitchFamily="34" charset="-122"/>
              </a:rPr>
              <a:t>”</a:t>
            </a:r>
            <a:r>
              <a:rPr lang="zh-CN" altLang="en-US" sz="2400" b="1">
                <a:latin typeface="微软雅黑" panose="020B0503020204020204" pitchFamily="34" charset="-122"/>
                <a:ea typeface="微软雅黑" panose="020B0503020204020204" pitchFamily="34" charset="-122"/>
              </a:rPr>
              <a:t>构想的形成和发展</a:t>
            </a:r>
            <a:endParaRPr lang="zh-CN" altLang="en-US" sz="2400" b="1">
              <a:latin typeface="微软雅黑" panose="020B0503020204020204" pitchFamily="34" charset="-122"/>
              <a:ea typeface="微软雅黑" panose="020B0503020204020204" pitchFamily="34" charset="-122"/>
            </a:endParaRPr>
          </a:p>
        </p:txBody>
      </p:sp>
      <p:sp>
        <p:nvSpPr>
          <p:cNvPr id="135170" name="标题 3"/>
          <p:cNvSpPr>
            <a:spLocks noGrp="1" noChangeArrowheads="1"/>
          </p:cNvSpPr>
          <p:nvPr/>
        </p:nvSpPr>
        <p:spPr bwMode="auto">
          <a:xfrm>
            <a:off x="10763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4.3</a:t>
            </a:r>
            <a:r>
              <a:rPr lang="zh-CN" altLang="en-US" sz="2800" dirty="0" smtClean="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如何实现祖国的完全统一</a:t>
            </a:r>
            <a:endParaRPr lang="zh-CN" altLang="en-US" sz="2800" dirty="0">
              <a:latin typeface="微软雅黑" panose="020B0503020204020204" pitchFamily="34" charset="-122"/>
              <a:ea typeface="微软雅黑" panose="020B0503020204020204" pitchFamily="34" charset="-122"/>
            </a:endParaRPr>
          </a:p>
        </p:txBody>
      </p:sp>
      <p:pic>
        <p:nvPicPr>
          <p:cNvPr id="135171" name="图片 1"/>
          <p:cNvPicPr>
            <a:picLocks noChangeAspect="1" noChangeArrowheads="1"/>
          </p:cNvPicPr>
          <p:nvPr/>
        </p:nvPicPr>
        <p:blipFill>
          <a:blip r:embed="rId1">
            <a:extLst>
              <a:ext uri="{28A0092B-C50C-407E-A947-70E740481C1C}">
                <a14:useLocalDpi xmlns:a14="http://schemas.microsoft.com/office/drawing/2010/main" val="0"/>
              </a:ext>
            </a:extLst>
          </a:blip>
          <a:srcRect l="4944" t="8037" r="4163" b="3653"/>
          <a:stretch>
            <a:fillRect/>
          </a:stretch>
        </p:blipFill>
        <p:spPr bwMode="auto">
          <a:xfrm>
            <a:off x="6215063" y="4751388"/>
            <a:ext cx="5324475" cy="184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72" name="图片 3"/>
          <p:cNvPicPr>
            <a:picLocks noChangeAspect="1" noChangeArrowheads="1"/>
          </p:cNvPicPr>
          <p:nvPr/>
        </p:nvPicPr>
        <p:blipFill>
          <a:blip r:embed="rId2">
            <a:extLst>
              <a:ext uri="{28A0092B-C50C-407E-A947-70E740481C1C}">
                <a14:useLocalDpi xmlns:a14="http://schemas.microsoft.com/office/drawing/2010/main" val="0"/>
              </a:ext>
            </a:extLst>
          </a:blip>
          <a:srcRect l="2361" r="2623" b="1462"/>
          <a:stretch>
            <a:fillRect/>
          </a:stretch>
        </p:blipFill>
        <p:spPr bwMode="auto">
          <a:xfrm>
            <a:off x="698500" y="3375025"/>
            <a:ext cx="5519738" cy="205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3" name="TextBox 3"/>
          <p:cNvSpPr txBox="1">
            <a:spLocks noChangeArrowheads="1"/>
          </p:cNvSpPr>
          <p:nvPr/>
        </p:nvSpPr>
        <p:spPr bwMode="auto">
          <a:xfrm>
            <a:off x="1304925" y="2103438"/>
            <a:ext cx="9993313" cy="112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40000"/>
              </a:lnSpc>
            </a:pPr>
            <a:r>
              <a:rPr lang="en-US" altLang="zh-CN" sz="2400" b="1">
                <a:latin typeface="宋体" panose="02010600030101010101" pitchFamily="2" charset="-122"/>
                <a:ea typeface="宋体" panose="02010600030101010101" pitchFamily="2" charset="-122"/>
              </a:rPr>
              <a:t>   </a:t>
            </a:r>
            <a:r>
              <a:rPr lang="en-US" altLang="zh-CN" sz="2400">
                <a:latin typeface="黑体" panose="02010609060101010101" charset="-122"/>
                <a:ea typeface="黑体" panose="02010609060101010101" charset="-122"/>
                <a:cs typeface="黑体" panose="02010609060101010101" charset="-122"/>
              </a:rPr>
              <a:t> </a:t>
            </a:r>
            <a:r>
              <a:rPr lang="zh-CN" altLang="zh-CN" sz="2400">
                <a:latin typeface="黑体" panose="02010609060101010101" charset="-122"/>
                <a:ea typeface="黑体" panose="02010609060101010101" charset="-122"/>
                <a:cs typeface="黑体" panose="02010609060101010101" charset="-122"/>
              </a:rPr>
              <a:t>20世纪70年代，国内国际形势发生了深刻变化，为确立和平解决台湾问题的方针提供了新的有利条件。</a:t>
            </a:r>
            <a:endParaRPr lang="zh-CN" altLang="zh-CN" sz="2400">
              <a:latin typeface="黑体" panose="02010609060101010101" charset="-122"/>
              <a:ea typeface="黑体" panose="02010609060101010101" charset="-122"/>
              <a:cs typeface="黑体" panose="0201060906010101010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5173"/>
                                        </p:tgtEl>
                                        <p:attrNameLst>
                                          <p:attrName>style.visibility</p:attrName>
                                        </p:attrNameLst>
                                      </p:cBhvr>
                                      <p:to>
                                        <p:strVal val="visible"/>
                                      </p:to>
                                    </p:set>
                                    <p:animEffect transition="in" filter="blinds(horizontal)">
                                      <p:cBhvr>
                                        <p:cTn id="7" dur="500"/>
                                        <p:tgtEl>
                                          <p:spTgt spid="13517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5172"/>
                                        </p:tgtEl>
                                        <p:attrNameLst>
                                          <p:attrName>style.visibility</p:attrName>
                                        </p:attrNameLst>
                                      </p:cBhvr>
                                      <p:to>
                                        <p:strVal val="visible"/>
                                      </p:to>
                                    </p:set>
                                    <p:anim calcmode="lin" valueType="num">
                                      <p:cBhvr additive="base">
                                        <p:cTn id="12" dur="500" fill="hold"/>
                                        <p:tgtEl>
                                          <p:spTgt spid="135172"/>
                                        </p:tgtEl>
                                        <p:attrNameLst>
                                          <p:attrName>ppt_x</p:attrName>
                                        </p:attrNameLst>
                                      </p:cBhvr>
                                      <p:tavLst>
                                        <p:tav tm="0">
                                          <p:val>
                                            <p:strVal val="#ppt_x"/>
                                          </p:val>
                                        </p:tav>
                                        <p:tav tm="100000">
                                          <p:val>
                                            <p:strVal val="#ppt_x"/>
                                          </p:val>
                                        </p:tav>
                                      </p:tavLst>
                                    </p:anim>
                                    <p:anim calcmode="lin" valueType="num">
                                      <p:cBhvr additive="base">
                                        <p:cTn id="13" dur="500" fill="hold"/>
                                        <p:tgtEl>
                                          <p:spTgt spid="13517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35171"/>
                                        </p:tgtEl>
                                        <p:attrNameLst>
                                          <p:attrName>style.visibility</p:attrName>
                                        </p:attrNameLst>
                                      </p:cBhvr>
                                      <p:to>
                                        <p:strVal val="visible"/>
                                      </p:to>
                                    </p:set>
                                    <p:anim calcmode="lin" valueType="num">
                                      <p:cBhvr additive="base">
                                        <p:cTn id="18" dur="500" fill="hold"/>
                                        <p:tgtEl>
                                          <p:spTgt spid="135171"/>
                                        </p:tgtEl>
                                        <p:attrNameLst>
                                          <p:attrName>ppt_x</p:attrName>
                                        </p:attrNameLst>
                                      </p:cBhvr>
                                      <p:tavLst>
                                        <p:tav tm="0">
                                          <p:val>
                                            <p:strVal val="#ppt_x"/>
                                          </p:val>
                                        </p:tav>
                                        <p:tav tm="100000">
                                          <p:val>
                                            <p:strVal val="#ppt_x"/>
                                          </p:val>
                                        </p:tav>
                                      </p:tavLst>
                                    </p:anim>
                                    <p:anim calcmode="lin" valueType="num">
                                      <p:cBhvr additive="base">
                                        <p:cTn id="19" dur="500" fill="hold"/>
                                        <p:tgtEl>
                                          <p:spTgt spid="1351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3"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TextBox 3"/>
          <p:cNvSpPr txBox="1">
            <a:spLocks noChangeArrowheads="1"/>
          </p:cNvSpPr>
          <p:nvPr/>
        </p:nvSpPr>
        <p:spPr bwMode="auto">
          <a:xfrm>
            <a:off x="1060450" y="1320800"/>
            <a:ext cx="531018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en-US" altLang="zh-CN" sz="2400" b="1">
                <a:latin typeface="微软雅黑" panose="020B0503020204020204" pitchFamily="34" charset="-122"/>
                <a:ea typeface="微软雅黑" panose="020B0503020204020204" pitchFamily="34" charset="-122"/>
              </a:rPr>
              <a:t>“</a:t>
            </a:r>
            <a:r>
              <a:rPr lang="zh-CN" altLang="en-US" sz="2400" b="1">
                <a:latin typeface="微软雅黑" panose="020B0503020204020204" pitchFamily="34" charset="-122"/>
                <a:ea typeface="微软雅黑" panose="020B0503020204020204" pitchFamily="34" charset="-122"/>
              </a:rPr>
              <a:t>一国两制</a:t>
            </a:r>
            <a:r>
              <a:rPr lang="en-US" altLang="zh-CN" sz="2400" b="1">
                <a:latin typeface="微软雅黑" panose="020B0503020204020204" pitchFamily="34" charset="-122"/>
                <a:ea typeface="微软雅黑" panose="020B0503020204020204" pitchFamily="34" charset="-122"/>
              </a:rPr>
              <a:t>”</a:t>
            </a:r>
            <a:r>
              <a:rPr lang="zh-CN" altLang="en-US" sz="2400" b="1">
                <a:latin typeface="微软雅黑" panose="020B0503020204020204" pitchFamily="34" charset="-122"/>
                <a:ea typeface="微软雅黑" panose="020B0503020204020204" pitchFamily="34" charset="-122"/>
              </a:rPr>
              <a:t>构想的形成和发展</a:t>
            </a:r>
            <a:endParaRPr lang="zh-CN" altLang="en-US" sz="2400" b="1">
              <a:latin typeface="微软雅黑" panose="020B0503020204020204" pitchFamily="34" charset="-122"/>
              <a:ea typeface="微软雅黑" panose="020B0503020204020204" pitchFamily="34" charset="-122"/>
            </a:endParaRPr>
          </a:p>
        </p:txBody>
      </p:sp>
      <p:sp>
        <p:nvSpPr>
          <p:cNvPr id="136194" name="标题 3"/>
          <p:cNvSpPr>
            <a:spLocks noGrp="1" noChangeArrowheads="1"/>
          </p:cNvSpPr>
          <p:nvPr/>
        </p:nvSpPr>
        <p:spPr bwMode="auto">
          <a:xfrm>
            <a:off x="10763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a:latin typeface="微软雅黑" panose="020B0503020204020204" pitchFamily="34" charset="-122"/>
                <a:ea typeface="微软雅黑" panose="020B0503020204020204" pitchFamily="34" charset="-122"/>
              </a:rPr>
              <a:t>10.4.3</a:t>
            </a:r>
            <a:r>
              <a:rPr lang="zh-CN" altLang="en-US" sz="2800">
                <a:latin typeface="微软雅黑" panose="020B0503020204020204" pitchFamily="34" charset="-122"/>
                <a:ea typeface="微软雅黑" panose="020B0503020204020204" pitchFamily="34" charset="-122"/>
              </a:rPr>
              <a:t> 如何实现祖国的完全统一</a:t>
            </a:r>
            <a:endParaRPr lang="zh-CN" altLang="en-US" sz="2800">
              <a:latin typeface="微软雅黑" panose="020B0503020204020204" pitchFamily="34" charset="-122"/>
              <a:ea typeface="微软雅黑" panose="020B0503020204020204" pitchFamily="34" charset="-122"/>
            </a:endParaRPr>
          </a:p>
        </p:txBody>
      </p:sp>
      <p:pic>
        <p:nvPicPr>
          <p:cNvPr id="136195" name="图片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25675" y="3625850"/>
            <a:ext cx="7362825" cy="294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6" name="TextBox 3"/>
          <p:cNvSpPr txBox="1">
            <a:spLocks noChangeArrowheads="1"/>
          </p:cNvSpPr>
          <p:nvPr/>
        </p:nvSpPr>
        <p:spPr bwMode="auto">
          <a:xfrm>
            <a:off x="739775" y="1892300"/>
            <a:ext cx="10648950" cy="164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40000"/>
              </a:lnSpc>
            </a:pPr>
            <a:r>
              <a:rPr lang="en-US" altLang="zh-CN" sz="2400" b="1">
                <a:latin typeface="宋体" panose="02010600030101010101" pitchFamily="2" charset="-122"/>
                <a:ea typeface="宋体" panose="02010600030101010101" pitchFamily="2" charset="-122"/>
              </a:rPr>
              <a:t>    </a:t>
            </a:r>
            <a:r>
              <a:rPr lang="zh-CN" altLang="zh-CN" sz="2400">
                <a:latin typeface="黑体" panose="02010609060101010101" charset="-122"/>
                <a:ea typeface="黑体" panose="02010609060101010101" charset="-122"/>
                <a:cs typeface="黑体" panose="02010609060101010101" charset="-122"/>
              </a:rPr>
              <a:t>在此背景下，以邓小平为核心的党的第二代中央领导集体从国家和民族的根本利益出发，在毛泽东、周恩来关于争取和平解放台湾思想的基础上，创造性地提出“一国两制”的科学构想。</a:t>
            </a:r>
            <a:endParaRPr lang="zh-CN" altLang="zh-CN" sz="2400">
              <a:latin typeface="黑体" panose="02010609060101010101" charset="-122"/>
              <a:ea typeface="黑体" panose="02010609060101010101" charset="-122"/>
              <a:cs typeface="黑体" panose="0201060906010101010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6196"/>
                                        </p:tgtEl>
                                        <p:attrNameLst>
                                          <p:attrName>style.visibility</p:attrName>
                                        </p:attrNameLst>
                                      </p:cBhvr>
                                      <p:to>
                                        <p:strVal val="visible"/>
                                      </p:to>
                                    </p:set>
                                    <p:animEffect transition="in" filter="blinds(horizontal)">
                                      <p:cBhvr>
                                        <p:cTn id="7" dur="500"/>
                                        <p:tgtEl>
                                          <p:spTgt spid="13619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36195"/>
                                        </p:tgtEl>
                                        <p:attrNameLst>
                                          <p:attrName>style.visibility</p:attrName>
                                        </p:attrNameLst>
                                      </p:cBhvr>
                                      <p:to>
                                        <p:strVal val="visible"/>
                                      </p:to>
                                    </p:set>
                                    <p:animEffect transition="in" filter="box(in)">
                                      <p:cBhvr>
                                        <p:cTn id="12" dur="1000"/>
                                        <p:tgtEl>
                                          <p:spTgt spid="136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6"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TextBox 3"/>
          <p:cNvSpPr txBox="1">
            <a:spLocks noChangeArrowheads="1"/>
          </p:cNvSpPr>
          <p:nvPr/>
        </p:nvSpPr>
        <p:spPr bwMode="auto">
          <a:xfrm>
            <a:off x="1060450" y="1320800"/>
            <a:ext cx="531018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en-US" altLang="zh-CN" sz="2400" b="1">
                <a:latin typeface="微软雅黑" panose="020B0503020204020204" pitchFamily="34" charset="-122"/>
                <a:ea typeface="微软雅黑" panose="020B0503020204020204" pitchFamily="34" charset="-122"/>
              </a:rPr>
              <a:t>“</a:t>
            </a:r>
            <a:r>
              <a:rPr lang="zh-CN" altLang="en-US" sz="2400" b="1">
                <a:latin typeface="微软雅黑" panose="020B0503020204020204" pitchFamily="34" charset="-122"/>
                <a:ea typeface="微软雅黑" panose="020B0503020204020204" pitchFamily="34" charset="-122"/>
              </a:rPr>
              <a:t>一国两制</a:t>
            </a:r>
            <a:r>
              <a:rPr lang="en-US" altLang="zh-CN" sz="2400" b="1">
                <a:latin typeface="微软雅黑" panose="020B0503020204020204" pitchFamily="34" charset="-122"/>
                <a:ea typeface="微软雅黑" panose="020B0503020204020204" pitchFamily="34" charset="-122"/>
              </a:rPr>
              <a:t>”</a:t>
            </a:r>
            <a:r>
              <a:rPr lang="zh-CN" altLang="en-US" sz="2400" b="1">
                <a:latin typeface="微软雅黑" panose="020B0503020204020204" pitchFamily="34" charset="-122"/>
                <a:ea typeface="微软雅黑" panose="020B0503020204020204" pitchFamily="34" charset="-122"/>
              </a:rPr>
              <a:t>构想的形成和发展</a:t>
            </a:r>
            <a:endParaRPr lang="zh-CN" altLang="en-US" sz="2400" b="1">
              <a:latin typeface="微软雅黑" panose="020B0503020204020204" pitchFamily="34" charset="-122"/>
              <a:ea typeface="微软雅黑" panose="020B0503020204020204" pitchFamily="34" charset="-122"/>
            </a:endParaRPr>
          </a:p>
        </p:txBody>
      </p:sp>
      <p:sp>
        <p:nvSpPr>
          <p:cNvPr id="137218" name="标题 3"/>
          <p:cNvSpPr>
            <a:spLocks noGrp="1" noChangeArrowheads="1"/>
          </p:cNvSpPr>
          <p:nvPr/>
        </p:nvSpPr>
        <p:spPr bwMode="auto">
          <a:xfrm>
            <a:off x="10763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4.3</a:t>
            </a:r>
            <a:r>
              <a:rPr lang="zh-CN" altLang="en-US" sz="2800" dirty="0" smtClean="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如何实现祖国的完全统一</a:t>
            </a:r>
            <a:endParaRPr lang="zh-CN" altLang="en-US" sz="2800" dirty="0">
              <a:latin typeface="微软雅黑" panose="020B0503020204020204" pitchFamily="34" charset="-122"/>
              <a:ea typeface="微软雅黑" panose="020B0503020204020204" pitchFamily="34" charset="-122"/>
            </a:endParaRPr>
          </a:p>
        </p:txBody>
      </p:sp>
      <p:pic>
        <p:nvPicPr>
          <p:cNvPr id="137219" name="图片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6325" y="1892300"/>
            <a:ext cx="2752725" cy="239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20" name="图片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325" y="4191000"/>
            <a:ext cx="2767013" cy="249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21" name="TextBox 3"/>
          <p:cNvSpPr txBox="1">
            <a:spLocks noChangeArrowheads="1"/>
          </p:cNvSpPr>
          <p:nvPr/>
        </p:nvSpPr>
        <p:spPr bwMode="auto">
          <a:xfrm>
            <a:off x="4429125" y="2501900"/>
            <a:ext cx="6899275" cy="267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40000"/>
              </a:lnSpc>
            </a:pPr>
            <a:r>
              <a:rPr lang="en-US" altLang="zh-CN" sz="2400" b="1">
                <a:latin typeface="宋体" panose="02010600030101010101" pitchFamily="2" charset="-122"/>
                <a:ea typeface="宋体" panose="02010600030101010101" pitchFamily="2" charset="-122"/>
              </a:rPr>
              <a:t>    </a:t>
            </a:r>
            <a:r>
              <a:rPr lang="zh-CN" altLang="zh-CN" sz="2400">
                <a:latin typeface="黑体" panose="02010609060101010101" charset="-122"/>
                <a:ea typeface="黑体" panose="02010609060101010101" charset="-122"/>
                <a:cs typeface="黑体" panose="02010609060101010101" charset="-122"/>
              </a:rPr>
              <a:t>首次以“台湾回到祖国怀抱，实现统一大业”来代替“解放台湾”的提法，郑重宣示了争取祖国和平统一的大政方针。两岸关系发展由此揭开了新的历史篇章，标志着我们解决台湾问题的理论和实践进入了一个新的历史时期。</a:t>
            </a:r>
            <a:endParaRPr lang="zh-CN" altLang="zh-CN" sz="2400">
              <a:latin typeface="黑体" panose="02010609060101010101" charset="-122"/>
              <a:ea typeface="黑体" panose="02010609060101010101" charset="-122"/>
              <a:cs typeface="黑体" panose="0201060906010101010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37219"/>
                                        </p:tgtEl>
                                        <p:attrNameLst>
                                          <p:attrName>style.visibility</p:attrName>
                                        </p:attrNameLst>
                                      </p:cBhvr>
                                      <p:to>
                                        <p:strVal val="visible"/>
                                      </p:to>
                                    </p:set>
                                    <p:anim calcmode="lin" valueType="num">
                                      <p:cBhvr additive="base">
                                        <p:cTn id="7" dur="500" fill="hold"/>
                                        <p:tgtEl>
                                          <p:spTgt spid="137219"/>
                                        </p:tgtEl>
                                        <p:attrNameLst>
                                          <p:attrName>ppt_x</p:attrName>
                                        </p:attrNameLst>
                                      </p:cBhvr>
                                      <p:tavLst>
                                        <p:tav tm="0">
                                          <p:val>
                                            <p:strVal val="1+#ppt_w/2"/>
                                          </p:val>
                                        </p:tav>
                                        <p:tav tm="100000">
                                          <p:val>
                                            <p:strVal val="#ppt_x"/>
                                          </p:val>
                                        </p:tav>
                                      </p:tavLst>
                                    </p:anim>
                                    <p:anim calcmode="lin" valueType="num">
                                      <p:cBhvr additive="base">
                                        <p:cTn id="8" dur="500" fill="hold"/>
                                        <p:tgtEl>
                                          <p:spTgt spid="1372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37220"/>
                                        </p:tgtEl>
                                        <p:attrNameLst>
                                          <p:attrName>style.visibility</p:attrName>
                                        </p:attrNameLst>
                                      </p:cBhvr>
                                      <p:to>
                                        <p:strVal val="visible"/>
                                      </p:to>
                                    </p:set>
                                    <p:anim calcmode="lin" valueType="num">
                                      <p:cBhvr additive="base">
                                        <p:cTn id="13" dur="500" fill="hold"/>
                                        <p:tgtEl>
                                          <p:spTgt spid="137220"/>
                                        </p:tgtEl>
                                        <p:attrNameLst>
                                          <p:attrName>ppt_x</p:attrName>
                                        </p:attrNameLst>
                                      </p:cBhvr>
                                      <p:tavLst>
                                        <p:tav tm="0">
                                          <p:val>
                                            <p:strVal val="1+#ppt_w/2"/>
                                          </p:val>
                                        </p:tav>
                                        <p:tav tm="100000">
                                          <p:val>
                                            <p:strVal val="#ppt_x"/>
                                          </p:val>
                                        </p:tav>
                                      </p:tavLst>
                                    </p:anim>
                                    <p:anim calcmode="lin" valueType="num">
                                      <p:cBhvr additive="base">
                                        <p:cTn id="14" dur="500" fill="hold"/>
                                        <p:tgtEl>
                                          <p:spTgt spid="13722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137221"/>
                                        </p:tgtEl>
                                        <p:attrNameLst>
                                          <p:attrName>style.visibility</p:attrName>
                                        </p:attrNameLst>
                                      </p:cBhvr>
                                      <p:to>
                                        <p:strVal val="visible"/>
                                      </p:to>
                                    </p:set>
                                    <p:animEffect transition="in" filter="blinds(horizontal)">
                                      <p:cBhvr>
                                        <p:cTn id="19" dur="500"/>
                                        <p:tgtEl>
                                          <p:spTgt spid="137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21"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TextBox 3"/>
          <p:cNvSpPr txBox="1">
            <a:spLocks noChangeArrowheads="1"/>
          </p:cNvSpPr>
          <p:nvPr/>
        </p:nvSpPr>
        <p:spPr bwMode="auto">
          <a:xfrm>
            <a:off x="1060450" y="1320800"/>
            <a:ext cx="531018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en-US" altLang="zh-CN" sz="2400" b="1">
                <a:latin typeface="微软雅黑" panose="020B0503020204020204" pitchFamily="34" charset="-122"/>
                <a:ea typeface="微软雅黑" panose="020B0503020204020204" pitchFamily="34" charset="-122"/>
              </a:rPr>
              <a:t>“</a:t>
            </a:r>
            <a:r>
              <a:rPr lang="zh-CN" altLang="en-US" sz="2400" b="1">
                <a:latin typeface="微软雅黑" panose="020B0503020204020204" pitchFamily="34" charset="-122"/>
                <a:ea typeface="微软雅黑" panose="020B0503020204020204" pitchFamily="34" charset="-122"/>
              </a:rPr>
              <a:t>一国两制</a:t>
            </a:r>
            <a:r>
              <a:rPr lang="en-US" altLang="zh-CN" sz="2400" b="1">
                <a:latin typeface="微软雅黑" panose="020B0503020204020204" pitchFamily="34" charset="-122"/>
                <a:ea typeface="微软雅黑" panose="020B0503020204020204" pitchFamily="34" charset="-122"/>
              </a:rPr>
              <a:t>”</a:t>
            </a:r>
            <a:r>
              <a:rPr lang="zh-CN" altLang="en-US" sz="2400" b="1">
                <a:latin typeface="微软雅黑" panose="020B0503020204020204" pitchFamily="34" charset="-122"/>
                <a:ea typeface="微软雅黑" panose="020B0503020204020204" pitchFamily="34" charset="-122"/>
              </a:rPr>
              <a:t>构想的形成和发展</a:t>
            </a:r>
            <a:endParaRPr lang="zh-CN" altLang="en-US" sz="2400" b="1">
              <a:latin typeface="微软雅黑" panose="020B0503020204020204" pitchFamily="34" charset="-122"/>
              <a:ea typeface="微软雅黑" panose="020B0503020204020204" pitchFamily="34" charset="-122"/>
            </a:endParaRPr>
          </a:p>
        </p:txBody>
      </p:sp>
      <p:sp>
        <p:nvSpPr>
          <p:cNvPr id="138242" name="标题 3"/>
          <p:cNvSpPr>
            <a:spLocks noGrp="1" noChangeArrowheads="1"/>
          </p:cNvSpPr>
          <p:nvPr/>
        </p:nvSpPr>
        <p:spPr bwMode="auto">
          <a:xfrm>
            <a:off x="10763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4.3</a:t>
            </a:r>
            <a:r>
              <a:rPr lang="zh-CN" altLang="en-US" sz="2800" dirty="0" smtClean="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如何实现祖国的完全统一</a:t>
            </a:r>
            <a:endParaRPr lang="zh-CN" altLang="en-US" sz="2800" dirty="0">
              <a:latin typeface="微软雅黑" panose="020B0503020204020204" pitchFamily="34" charset="-122"/>
              <a:ea typeface="微软雅黑" panose="020B0503020204020204" pitchFamily="34" charset="-122"/>
            </a:endParaRPr>
          </a:p>
        </p:txBody>
      </p:sp>
      <p:pic>
        <p:nvPicPr>
          <p:cNvPr id="138243"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25713" y="2133600"/>
            <a:ext cx="6438900" cy="317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4" name="TextBox 3"/>
          <p:cNvSpPr txBox="1">
            <a:spLocks noChangeArrowheads="1"/>
          </p:cNvSpPr>
          <p:nvPr/>
        </p:nvSpPr>
        <p:spPr bwMode="auto">
          <a:xfrm>
            <a:off x="1389063" y="5672138"/>
            <a:ext cx="8713787" cy="607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40000"/>
              </a:lnSpc>
            </a:pPr>
            <a:r>
              <a:rPr lang="en-US" altLang="zh-CN" sz="2400" b="1">
                <a:latin typeface="宋体" panose="02010600030101010101" pitchFamily="2" charset="-122"/>
                <a:ea typeface="宋体" panose="02010600030101010101" pitchFamily="2" charset="-122"/>
              </a:rPr>
              <a:t>    </a:t>
            </a:r>
            <a:r>
              <a:rPr lang="zh-CN" altLang="zh-CN" sz="2400">
                <a:latin typeface="黑体" panose="02010609060101010101" charset="-122"/>
                <a:ea typeface="黑体" panose="02010609060101010101" charset="-122"/>
                <a:cs typeface="黑体" panose="02010609060101010101" charset="-122"/>
              </a:rPr>
              <a:t>这是邓小平首次提出“一个国家、两种制度”这个命题</a:t>
            </a:r>
            <a:endParaRPr lang="zh-CN" altLang="zh-CN" sz="2400">
              <a:latin typeface="黑体" panose="02010609060101010101" charset="-122"/>
              <a:ea typeface="黑体" panose="02010609060101010101" charset="-122"/>
              <a:cs typeface="黑体" panose="0201060906010101010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8243"/>
                                        </p:tgtEl>
                                        <p:attrNameLst>
                                          <p:attrName>style.visibility</p:attrName>
                                        </p:attrNameLst>
                                      </p:cBhvr>
                                      <p:to>
                                        <p:strVal val="visible"/>
                                      </p:to>
                                    </p:set>
                                    <p:animEffect transition="in" filter="blinds(horizontal)">
                                      <p:cBhvr>
                                        <p:cTn id="7" dur="500"/>
                                        <p:tgtEl>
                                          <p:spTgt spid="13824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8244"/>
                                        </p:tgtEl>
                                        <p:attrNameLst>
                                          <p:attrName>style.visibility</p:attrName>
                                        </p:attrNameLst>
                                      </p:cBhvr>
                                      <p:to>
                                        <p:strVal val="visible"/>
                                      </p:to>
                                    </p:set>
                                    <p:animEffect transition="in" filter="blinds(horizontal)">
                                      <p:cBhvr>
                                        <p:cTn id="12" dur="500"/>
                                        <p:tgtEl>
                                          <p:spTgt spid="138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4"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TextBox 3"/>
          <p:cNvSpPr txBox="1">
            <a:spLocks noChangeArrowheads="1"/>
          </p:cNvSpPr>
          <p:nvPr/>
        </p:nvSpPr>
        <p:spPr bwMode="auto">
          <a:xfrm>
            <a:off x="1060450" y="1320800"/>
            <a:ext cx="531018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en-US" altLang="zh-CN" sz="2400" b="1">
                <a:latin typeface="微软雅黑" panose="020B0503020204020204" pitchFamily="34" charset="-122"/>
                <a:ea typeface="微软雅黑" panose="020B0503020204020204" pitchFamily="34" charset="-122"/>
              </a:rPr>
              <a:t>“</a:t>
            </a:r>
            <a:r>
              <a:rPr lang="zh-CN" altLang="en-US" sz="2400" b="1">
                <a:latin typeface="微软雅黑" panose="020B0503020204020204" pitchFamily="34" charset="-122"/>
                <a:ea typeface="微软雅黑" panose="020B0503020204020204" pitchFamily="34" charset="-122"/>
              </a:rPr>
              <a:t>一国两制</a:t>
            </a:r>
            <a:r>
              <a:rPr lang="en-US" altLang="zh-CN" sz="2400" b="1">
                <a:latin typeface="微软雅黑" panose="020B0503020204020204" pitchFamily="34" charset="-122"/>
                <a:ea typeface="微软雅黑" panose="020B0503020204020204" pitchFamily="34" charset="-122"/>
              </a:rPr>
              <a:t>”</a:t>
            </a:r>
            <a:r>
              <a:rPr lang="zh-CN" altLang="en-US" sz="2400" b="1">
                <a:latin typeface="微软雅黑" panose="020B0503020204020204" pitchFamily="34" charset="-122"/>
                <a:ea typeface="微软雅黑" panose="020B0503020204020204" pitchFamily="34" charset="-122"/>
              </a:rPr>
              <a:t>构想的形成和发展</a:t>
            </a:r>
            <a:endParaRPr lang="zh-CN" altLang="en-US" sz="2400" b="1">
              <a:latin typeface="微软雅黑" panose="020B0503020204020204" pitchFamily="34" charset="-122"/>
              <a:ea typeface="微软雅黑" panose="020B0503020204020204" pitchFamily="34" charset="-122"/>
            </a:endParaRPr>
          </a:p>
        </p:txBody>
      </p:sp>
      <p:sp>
        <p:nvSpPr>
          <p:cNvPr id="140290" name="标题 3"/>
          <p:cNvSpPr>
            <a:spLocks noGrp="1" noChangeArrowheads="1"/>
          </p:cNvSpPr>
          <p:nvPr/>
        </p:nvSpPr>
        <p:spPr bwMode="auto">
          <a:xfrm>
            <a:off x="10763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4.3</a:t>
            </a:r>
            <a:r>
              <a:rPr lang="zh-CN" altLang="en-US" sz="2800" dirty="0" smtClean="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如何实现祖国的完全统一</a:t>
            </a:r>
            <a:endParaRPr lang="zh-CN" altLang="en-US" sz="2800" dirty="0">
              <a:latin typeface="微软雅黑" panose="020B0503020204020204" pitchFamily="34" charset="-122"/>
              <a:ea typeface="微软雅黑" panose="020B0503020204020204" pitchFamily="34" charset="-122"/>
            </a:endParaRPr>
          </a:p>
        </p:txBody>
      </p:sp>
      <p:pic>
        <p:nvPicPr>
          <p:cNvPr id="140291" name="图片 2"/>
          <p:cNvPicPr>
            <a:picLocks noChangeAspect="1" noChangeArrowheads="1"/>
          </p:cNvPicPr>
          <p:nvPr/>
        </p:nvPicPr>
        <p:blipFill>
          <a:blip r:embed="rId1">
            <a:extLst>
              <a:ext uri="{28A0092B-C50C-407E-A947-70E740481C1C}">
                <a14:useLocalDpi xmlns:a14="http://schemas.microsoft.com/office/drawing/2010/main" val="0"/>
              </a:ext>
            </a:extLst>
          </a:blip>
          <a:srcRect l="27997" t="10023" r="22089" b="15828"/>
          <a:stretch>
            <a:fillRect/>
          </a:stretch>
        </p:blipFill>
        <p:spPr bwMode="auto">
          <a:xfrm>
            <a:off x="5783263" y="1444625"/>
            <a:ext cx="4879975" cy="307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2" name="TextBox 3"/>
          <p:cNvSpPr txBox="1">
            <a:spLocks noChangeArrowheads="1"/>
          </p:cNvSpPr>
          <p:nvPr/>
        </p:nvSpPr>
        <p:spPr bwMode="auto">
          <a:xfrm>
            <a:off x="596900" y="4516438"/>
            <a:ext cx="10998200"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en-US" altLang="zh-CN" sz="2400" b="1">
                <a:latin typeface="宋体" panose="02010600030101010101" pitchFamily="2" charset="-122"/>
                <a:ea typeface="宋体" panose="02010600030101010101" pitchFamily="2" charset="-122"/>
              </a:rPr>
              <a:t>    </a:t>
            </a:r>
            <a:r>
              <a:rPr lang="en-US" altLang="zh-CN" sz="2400">
                <a:latin typeface="黑体" panose="02010609060101010101" charset="-122"/>
                <a:ea typeface="黑体" panose="02010609060101010101" charset="-122"/>
                <a:cs typeface="黑体" panose="02010609060101010101" charset="-122"/>
              </a:rPr>
              <a:t>1982年12月</a:t>
            </a:r>
            <a:r>
              <a:rPr lang="zh-CN" altLang="zh-CN" sz="2400">
                <a:latin typeface="黑体" panose="02010609060101010101" charset="-122"/>
                <a:ea typeface="黑体" panose="02010609060101010101" charset="-122"/>
                <a:cs typeface="黑体" panose="02010609060101010101" charset="-122"/>
              </a:rPr>
              <a:t>全国人大五届五次会议通过《中华人民共和国宪法》，其中第31条规定：“国家在必要时得设立特别行政区，在特别行政区内实行的制度按照具体情况由全国人民代表大会以法律规定”。这一条所载明的“设立特别行政区”指的就是实行“一国两制”，这说明实行“一国两制”有了宪法保证。</a:t>
            </a:r>
            <a:endParaRPr lang="zh-CN" altLang="zh-CN" sz="2400">
              <a:latin typeface="黑体" panose="02010609060101010101" charset="-122"/>
              <a:ea typeface="黑体" panose="02010609060101010101" charset="-122"/>
              <a:cs typeface="黑体" panose="0201060906010101010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0291"/>
                                        </p:tgtEl>
                                        <p:attrNameLst>
                                          <p:attrName>style.visibility</p:attrName>
                                        </p:attrNameLst>
                                      </p:cBhvr>
                                      <p:to>
                                        <p:strVal val="visible"/>
                                      </p:to>
                                    </p:set>
                                    <p:animEffect transition="in" filter="blinds(horizontal)">
                                      <p:cBhvr>
                                        <p:cTn id="7" dur="500"/>
                                        <p:tgtEl>
                                          <p:spTgt spid="14029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0292"/>
                                        </p:tgtEl>
                                        <p:attrNameLst>
                                          <p:attrName>style.visibility</p:attrName>
                                        </p:attrNameLst>
                                      </p:cBhvr>
                                      <p:to>
                                        <p:strVal val="visible"/>
                                      </p:to>
                                    </p:set>
                                    <p:animEffect transition="in" filter="blinds(horizontal)">
                                      <p:cBhvr>
                                        <p:cTn id="12" dur="500"/>
                                        <p:tgtEl>
                                          <p:spTgt spid="140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4" name="内容占位符 2"/>
          <p:cNvSpPr>
            <a:spLocks noGrp="1"/>
          </p:cNvSpPr>
          <p:nvPr>
            <p:ph idx="1" hasCustomPrompt="1"/>
          </p:nvPr>
        </p:nvSpPr>
        <p:spPr>
          <a:xfrm>
            <a:off x="1074738" y="1477963"/>
            <a:ext cx="10042525" cy="879475"/>
          </a:xfrm>
          <a:noFill/>
          <a:ln>
            <a:noFill/>
          </a:ln>
        </p:spPr>
        <p:txBody>
          <a:bodyPr wrap="square" lIns="91440" tIns="45720" rIns="91440" bIns="45720" anchor="t"/>
          <a:p>
            <a:pPr marL="0" indent="0" defTabSz="914400">
              <a:lnSpc>
                <a:spcPct val="130000"/>
              </a:lnSpc>
              <a:buNone/>
            </a:pPr>
            <a:r>
              <a:rPr lang="en-US" altLang="zh-CN" sz="2800" b="1" kern="1200" dirty="0">
                <a:latin typeface="宋体" panose="02010600030101010101" pitchFamily="2" charset="-122"/>
                <a:ea typeface="宋体" panose="02010600030101010101" pitchFamily="2" charset="-122"/>
                <a:cs typeface="+mn-cs"/>
              </a:rPr>
              <a:t>   </a:t>
            </a:r>
            <a:r>
              <a:rPr lang="zh-CN" altLang="en-US" sz="2800" kern="1200" dirty="0">
                <a:latin typeface="黑体" panose="02010609060101010101" charset="-122"/>
                <a:ea typeface="黑体" panose="02010609060101010101" charset="-122"/>
                <a:cs typeface="+mn-cs"/>
              </a:rPr>
              <a:t>你从这个故事中得到了什么启示？</a:t>
            </a:r>
            <a:endParaRPr lang="zh-CN" altLang="en-US" sz="2800" kern="1200" dirty="0">
              <a:latin typeface="黑体" panose="02010609060101010101" charset="-122"/>
              <a:ea typeface="黑体" panose="02010609060101010101" charset="-122"/>
              <a:cs typeface="+mn-cs"/>
            </a:endParaRPr>
          </a:p>
        </p:txBody>
      </p:sp>
      <p:sp>
        <p:nvSpPr>
          <p:cNvPr id="2" name="内容占位符 2"/>
          <p:cNvSpPr>
            <a:spLocks noGrp="1"/>
          </p:cNvSpPr>
          <p:nvPr/>
        </p:nvSpPr>
        <p:spPr>
          <a:xfrm>
            <a:off x="1074738" y="2606675"/>
            <a:ext cx="10042525" cy="2066925"/>
          </a:xfrm>
          <a:prstGeom prst="rect">
            <a:avLst/>
          </a:prstGeom>
        </p:spPr>
        <p:txBody>
          <a:bodyPr vert="horz" wrap="square" lIns="91440" tIns="45720" rIns="91440" bIns="45720" rtlCol="0" anchor="t">
            <a:normAutofit/>
          </a:bodyPr>
          <a:lst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9pPr>
          </a:lstStyle>
          <a:p>
            <a:pPr marL="0" indent="0" eaLnBrk="1" fontAlgn="auto" hangingPunct="1">
              <a:lnSpc>
                <a:spcPct val="150000"/>
              </a:lnSpc>
              <a:buNone/>
            </a:pPr>
            <a:r>
              <a:rPr lang="en-US" altLang="zh-CN" sz="2800" strike="noStrike" noProof="1" dirty="0">
                <a:latin typeface="黑体" panose="02010609060101010101" charset="-122"/>
                <a:ea typeface="黑体" panose="02010609060101010101" charset="-122"/>
                <a:cs typeface="+mn-cs"/>
              </a:rPr>
              <a:t>    </a:t>
            </a:r>
            <a:r>
              <a:rPr lang="zh-CN" altLang="en-US" sz="2800" strike="noStrike" noProof="1" dirty="0">
                <a:latin typeface="黑体" panose="02010609060101010101" charset="-122"/>
                <a:ea typeface="黑体" panose="02010609060101010101" charset="-122"/>
                <a:cs typeface="+mn-cs"/>
              </a:rPr>
              <a:t>当你有选择和决定的权利，你才能好好生活。否则，你的命运将被别人掌握。而你要学会让两个强者互相制衡，才能掌握这种主动权。</a:t>
            </a:r>
            <a:endParaRPr lang="zh-CN" altLang="en-US" sz="2800" strike="noStrike" noProof="1" dirty="0">
              <a:latin typeface="黑体" panose="02010609060101010101" charset="-122"/>
              <a:ea typeface="黑体" panose="02010609060101010101" charset="-122"/>
            </a:endParaRPr>
          </a:p>
          <a:p>
            <a:pPr eaLnBrk="1" fontAlgn="auto" hangingPunct="1"/>
            <a:endParaRPr lang="zh-CN" altLang="en-US" sz="2800" strike="noStrike" noProof="1" dirty="0">
              <a:latin typeface="黑体" panose="02010609060101010101" charset="-122"/>
              <a:ea typeface="黑体" panose="02010609060101010101" charset="-122"/>
            </a:endParaRPr>
          </a:p>
        </p:txBody>
      </p:sp>
      <p:sp>
        <p:nvSpPr>
          <p:cNvPr id="28675" name="标题 3"/>
          <p:cNvSpPr>
            <a:spLocks noGrp="1"/>
          </p:cNvSpPr>
          <p:nvPr/>
        </p:nvSpPr>
        <p:spPr>
          <a:xfrm>
            <a:off x="1065213" y="76200"/>
            <a:ext cx="9980612" cy="1096963"/>
          </a:xfrm>
          <a:prstGeom prst="rect">
            <a:avLst/>
          </a:prstGeom>
          <a:noFill/>
          <a:ln w="9525">
            <a:noFill/>
          </a:ln>
        </p:spPr>
        <p:txBody>
          <a:bodyPr lIns="0" tIns="45720" rIns="0" bIns="45720" anchor="b"/>
          <a:p>
            <a:pPr>
              <a:lnSpc>
                <a:spcPct val="90000"/>
              </a:lnSpc>
            </a:pPr>
            <a:r>
              <a:rPr lang="zh-CN" altLang="en-US" sz="2800" dirty="0">
                <a:latin typeface="微软雅黑" panose="020B0503020204020204" pitchFamily="34" charset="-122"/>
                <a:ea typeface="微软雅黑" panose="020B0503020204020204" pitchFamily="34" charset="-122"/>
              </a:rPr>
              <a:t>理解</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政治</a:t>
            </a:r>
            <a:r>
              <a:rPr lang="en-US" altLang="zh-CN"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3794">
                                            <p:txEl>
                                              <p:charRg st="0" end="19"/>
                                            </p:txEl>
                                          </p:spTgt>
                                        </p:tgtEl>
                                        <p:attrNameLst>
                                          <p:attrName>style.visibility</p:attrName>
                                        </p:attrNameLst>
                                      </p:cBhvr>
                                      <p:to>
                                        <p:strVal val="visible"/>
                                      </p:to>
                                    </p:set>
                                    <p:animEffect transition="in" filter="blinds(horizontal)">
                                      <p:cBhvr>
                                        <p:cTn id="7" dur="500"/>
                                        <p:tgtEl>
                                          <p:spTgt spid="33794">
                                            <p:txEl>
                                              <p:charRg st="0" end="19"/>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4" grpId="0" build="p"/>
      <p:bldP spid="2"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TextBox 3"/>
          <p:cNvSpPr txBox="1">
            <a:spLocks noChangeArrowheads="1"/>
          </p:cNvSpPr>
          <p:nvPr/>
        </p:nvSpPr>
        <p:spPr bwMode="auto">
          <a:xfrm>
            <a:off x="1060450" y="1320800"/>
            <a:ext cx="531018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en-US" altLang="zh-CN" sz="2400" b="1">
                <a:latin typeface="微软雅黑" panose="020B0503020204020204" pitchFamily="34" charset="-122"/>
                <a:ea typeface="微软雅黑" panose="020B0503020204020204" pitchFamily="34" charset="-122"/>
              </a:rPr>
              <a:t>“</a:t>
            </a:r>
            <a:r>
              <a:rPr lang="zh-CN" altLang="en-US" sz="2400" b="1">
                <a:latin typeface="微软雅黑" panose="020B0503020204020204" pitchFamily="34" charset="-122"/>
                <a:ea typeface="微软雅黑" panose="020B0503020204020204" pitchFamily="34" charset="-122"/>
              </a:rPr>
              <a:t>一国两制</a:t>
            </a:r>
            <a:r>
              <a:rPr lang="en-US" altLang="zh-CN" sz="2400" b="1">
                <a:latin typeface="微软雅黑" panose="020B0503020204020204" pitchFamily="34" charset="-122"/>
                <a:ea typeface="微软雅黑" panose="020B0503020204020204" pitchFamily="34" charset="-122"/>
              </a:rPr>
              <a:t>”</a:t>
            </a:r>
            <a:r>
              <a:rPr lang="zh-CN" altLang="en-US" sz="2400" b="1">
                <a:latin typeface="微软雅黑" panose="020B0503020204020204" pitchFamily="34" charset="-122"/>
                <a:ea typeface="微软雅黑" panose="020B0503020204020204" pitchFamily="34" charset="-122"/>
              </a:rPr>
              <a:t>构想的形成和发展</a:t>
            </a:r>
            <a:endParaRPr lang="zh-CN" altLang="en-US" sz="2400" b="1">
              <a:latin typeface="微软雅黑" panose="020B0503020204020204" pitchFamily="34" charset="-122"/>
              <a:ea typeface="微软雅黑" panose="020B0503020204020204" pitchFamily="34" charset="-122"/>
            </a:endParaRPr>
          </a:p>
        </p:txBody>
      </p:sp>
      <p:sp>
        <p:nvSpPr>
          <p:cNvPr id="141314" name="标题 3"/>
          <p:cNvSpPr>
            <a:spLocks noGrp="1" noChangeArrowheads="1"/>
          </p:cNvSpPr>
          <p:nvPr/>
        </p:nvSpPr>
        <p:spPr bwMode="auto">
          <a:xfrm>
            <a:off x="10763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4.3</a:t>
            </a:r>
            <a:r>
              <a:rPr lang="zh-CN" altLang="en-US" sz="2800" dirty="0" smtClean="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如何实现祖国的完全统一</a:t>
            </a:r>
            <a:endParaRPr lang="zh-CN" altLang="en-US" sz="2800" dirty="0">
              <a:latin typeface="微软雅黑" panose="020B0503020204020204" pitchFamily="34" charset="-122"/>
              <a:ea typeface="微软雅黑" panose="020B0503020204020204" pitchFamily="34" charset="-122"/>
            </a:endParaRPr>
          </a:p>
        </p:txBody>
      </p:sp>
      <p:sp>
        <p:nvSpPr>
          <p:cNvPr id="141315" name="TextBox 3"/>
          <p:cNvSpPr txBox="1">
            <a:spLocks noChangeArrowheads="1"/>
          </p:cNvSpPr>
          <p:nvPr/>
        </p:nvSpPr>
        <p:spPr bwMode="auto">
          <a:xfrm>
            <a:off x="1096963" y="1979930"/>
            <a:ext cx="9998075" cy="3928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en-US" altLang="zh-CN" sz="2400" b="1" dirty="0">
                <a:latin typeface="宋体" panose="02010600030101010101" pitchFamily="2" charset="-122"/>
                <a:ea typeface="宋体" panose="02010600030101010101" pitchFamily="2" charset="-122"/>
              </a:rPr>
              <a:t>    </a:t>
            </a:r>
            <a:r>
              <a:rPr lang="en-US" altLang="zh-CN" sz="2400" dirty="0">
                <a:latin typeface="黑体" panose="02010609060101010101" charset="-122"/>
                <a:ea typeface="黑体" panose="02010609060101010101" charset="-122"/>
                <a:cs typeface="黑体" panose="02010609060101010101" charset="-122"/>
              </a:rPr>
              <a:t>1983年6月26日</a:t>
            </a:r>
            <a:r>
              <a:rPr lang="zh-CN" altLang="zh-CN" sz="2400" dirty="0">
                <a:latin typeface="黑体" panose="02010609060101010101" charset="-122"/>
                <a:ea typeface="黑体" panose="02010609060101010101" charset="-122"/>
                <a:cs typeface="黑体" panose="02010609060101010101" charset="-122"/>
              </a:rPr>
              <a:t>邓小平在会见美籍华人学者杨力宇时，提出</a:t>
            </a:r>
            <a:r>
              <a:rPr lang="zh-CN" altLang="zh-CN" sz="2400" dirty="0" smtClean="0">
                <a:latin typeface="黑体" panose="02010609060101010101" charset="-122"/>
                <a:ea typeface="黑体" panose="02010609060101010101" charset="-122"/>
                <a:cs typeface="黑体" panose="02010609060101010101" charset="-122"/>
              </a:rPr>
              <a:t>“邓六条”</a:t>
            </a:r>
            <a:r>
              <a:rPr lang="zh-CN" altLang="en-US" sz="2400" dirty="0">
                <a:latin typeface="黑体" panose="02010609060101010101" charset="-122"/>
                <a:ea typeface="黑体" panose="02010609060101010101" charset="-122"/>
                <a:cs typeface="黑体" panose="02010609060101010101" charset="-122"/>
              </a:rPr>
              <a:t>，进一步阐述了实现台湾和祖国大陆和平统一的构想</a:t>
            </a:r>
            <a:r>
              <a:rPr lang="zh-CN" altLang="en-US" sz="2400" dirty="0" smtClean="0">
                <a:latin typeface="黑体" panose="02010609060101010101" charset="-122"/>
                <a:ea typeface="黑体" panose="02010609060101010101" charset="-122"/>
                <a:cs typeface="黑体" panose="02010609060101010101" charset="-122"/>
              </a:rPr>
              <a:t>。</a:t>
            </a:r>
            <a:r>
              <a:rPr lang="zh-CN" altLang="zh-CN" sz="2400" dirty="0" smtClean="0">
                <a:latin typeface="黑体" panose="02010609060101010101" charset="-122"/>
                <a:ea typeface="黑体" panose="02010609060101010101" charset="-122"/>
                <a:cs typeface="黑体" panose="02010609060101010101" charset="-122"/>
              </a:rPr>
              <a:t>要点</a:t>
            </a:r>
            <a:r>
              <a:rPr lang="zh-CN" altLang="zh-CN" sz="2400" dirty="0">
                <a:latin typeface="黑体" panose="02010609060101010101" charset="-122"/>
                <a:ea typeface="黑体" panose="02010609060101010101" charset="-122"/>
                <a:cs typeface="黑体" panose="02010609060101010101" charset="-122"/>
              </a:rPr>
              <a:t>是：</a:t>
            </a:r>
            <a:endParaRPr lang="zh-CN" altLang="zh-CN" sz="2400" dirty="0">
              <a:latin typeface="黑体" panose="02010609060101010101" charset="-122"/>
              <a:ea typeface="黑体" panose="02010609060101010101" charset="-122"/>
              <a:cs typeface="黑体" panose="02010609060101010101" charset="-122"/>
            </a:endParaRPr>
          </a:p>
          <a:p>
            <a:pPr>
              <a:lnSpc>
                <a:spcPct val="130000"/>
              </a:lnSpc>
            </a:pPr>
            <a:r>
              <a:rPr lang="zh-CN" altLang="zh-CN" sz="2400" dirty="0">
                <a:latin typeface="黑体" panose="02010609060101010101" charset="-122"/>
                <a:ea typeface="黑体" panose="02010609060101010101" charset="-122"/>
                <a:cs typeface="黑体" panose="02010609060101010101" charset="-122"/>
              </a:rPr>
              <a:t>    第一，台湾问题的核心是祖国统一，希望国共两党共同完成民族统一，大家都对中华民族作出贡献</a:t>
            </a:r>
            <a:r>
              <a:rPr lang="zh-CN" altLang="zh-CN" sz="2400" dirty="0" smtClean="0">
                <a:latin typeface="黑体" panose="02010609060101010101" charset="-122"/>
                <a:ea typeface="黑体" panose="02010609060101010101" charset="-122"/>
                <a:cs typeface="黑体" panose="02010609060101010101" charset="-122"/>
              </a:rPr>
              <a:t>。</a:t>
            </a:r>
            <a:endParaRPr lang="zh-CN" altLang="zh-CN" sz="2400" dirty="0" smtClean="0">
              <a:latin typeface="黑体" panose="02010609060101010101" charset="-122"/>
              <a:ea typeface="黑体" panose="02010609060101010101" charset="-122"/>
              <a:cs typeface="黑体" panose="02010609060101010101" charset="-122"/>
            </a:endParaRPr>
          </a:p>
          <a:p>
            <a:pPr>
              <a:lnSpc>
                <a:spcPct val="130000"/>
              </a:lnSpc>
            </a:pPr>
            <a:r>
              <a:rPr lang="zh-CN" altLang="zh-CN" sz="2400" dirty="0" smtClean="0">
                <a:latin typeface="黑体" panose="02010609060101010101" charset="-122"/>
                <a:ea typeface="黑体" panose="02010609060101010101" charset="-122"/>
                <a:cs typeface="黑体" panose="02010609060101010101" charset="-122"/>
              </a:rPr>
              <a:t>　　第二</a:t>
            </a:r>
            <a:r>
              <a:rPr lang="zh-CN" altLang="zh-CN" sz="2400" dirty="0">
                <a:latin typeface="黑体" panose="02010609060101010101" charset="-122"/>
                <a:ea typeface="黑体" panose="02010609060101010101" charset="-122"/>
                <a:cs typeface="黑体" panose="02010609060101010101" charset="-122"/>
              </a:rPr>
              <a:t>，坚持一个中国，制度可以不同，但在国际上代表中国的只能是中华人民共和国</a:t>
            </a:r>
            <a:r>
              <a:rPr lang="zh-CN" altLang="zh-CN" sz="2400" dirty="0" smtClean="0">
                <a:latin typeface="黑体" panose="02010609060101010101" charset="-122"/>
                <a:ea typeface="黑体" panose="02010609060101010101" charset="-122"/>
                <a:cs typeface="黑体" panose="02010609060101010101" charset="-122"/>
              </a:rPr>
              <a:t>。</a:t>
            </a:r>
            <a:endParaRPr lang="zh-CN" altLang="zh-CN" sz="2400" dirty="0" smtClean="0">
              <a:latin typeface="黑体" panose="02010609060101010101" charset="-122"/>
              <a:ea typeface="黑体" panose="02010609060101010101" charset="-122"/>
              <a:cs typeface="黑体" panose="02010609060101010101" charset="-122"/>
            </a:endParaRPr>
          </a:p>
          <a:p>
            <a:pPr>
              <a:lnSpc>
                <a:spcPct val="130000"/>
              </a:lnSpc>
            </a:pPr>
            <a:r>
              <a:rPr lang="zh-CN" altLang="zh-CN" sz="2400" dirty="0" smtClean="0">
                <a:latin typeface="黑体" panose="02010609060101010101" charset="-122"/>
                <a:ea typeface="黑体" panose="02010609060101010101" charset="-122"/>
                <a:cs typeface="黑体" panose="02010609060101010101" charset="-122"/>
              </a:rPr>
              <a:t>　　第三</a:t>
            </a:r>
            <a:r>
              <a:rPr lang="zh-CN" altLang="zh-CN" sz="2400" dirty="0">
                <a:latin typeface="黑体" panose="02010609060101010101" charset="-122"/>
                <a:ea typeface="黑体" panose="02010609060101010101" charset="-122"/>
                <a:cs typeface="黑体" panose="02010609060101010101" charset="-122"/>
              </a:rPr>
              <a:t>，不赞成“完全自治”的提法，自治应有一定的限度，条件是不能损害统一的国家的利益。</a:t>
            </a:r>
            <a:endParaRPr lang="zh-CN" altLang="zh-CN" sz="2400" dirty="0">
              <a:latin typeface="黑体" panose="02010609060101010101" charset="-122"/>
              <a:ea typeface="黑体" panose="02010609060101010101" charset="-122"/>
              <a:cs typeface="黑体" panose="02010609060101010101" charset="-122"/>
            </a:endParaRPr>
          </a:p>
        </p:txBody>
      </p:sp>
    </p:spTree>
  </p:cSld>
  <p:clrMapOvr>
    <a:masterClrMapping/>
  </p:clrMapOvr>
  <p:transition>
    <p:random/>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TextBox 3"/>
          <p:cNvSpPr txBox="1">
            <a:spLocks noChangeArrowheads="1"/>
          </p:cNvSpPr>
          <p:nvPr/>
        </p:nvSpPr>
        <p:spPr bwMode="auto">
          <a:xfrm>
            <a:off x="1060450" y="1320800"/>
            <a:ext cx="531018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en-US" altLang="zh-CN" sz="2400" b="1">
                <a:latin typeface="微软雅黑" panose="020B0503020204020204" pitchFamily="34" charset="-122"/>
                <a:ea typeface="微软雅黑" panose="020B0503020204020204" pitchFamily="34" charset="-122"/>
              </a:rPr>
              <a:t>“</a:t>
            </a:r>
            <a:r>
              <a:rPr lang="zh-CN" altLang="en-US" sz="2400" b="1">
                <a:latin typeface="微软雅黑" panose="020B0503020204020204" pitchFamily="34" charset="-122"/>
                <a:ea typeface="微软雅黑" panose="020B0503020204020204" pitchFamily="34" charset="-122"/>
              </a:rPr>
              <a:t>一国两制</a:t>
            </a:r>
            <a:r>
              <a:rPr lang="en-US" altLang="zh-CN" sz="2400" b="1">
                <a:latin typeface="微软雅黑" panose="020B0503020204020204" pitchFamily="34" charset="-122"/>
                <a:ea typeface="微软雅黑" panose="020B0503020204020204" pitchFamily="34" charset="-122"/>
              </a:rPr>
              <a:t>”</a:t>
            </a:r>
            <a:r>
              <a:rPr lang="zh-CN" altLang="en-US" sz="2400" b="1">
                <a:latin typeface="微软雅黑" panose="020B0503020204020204" pitchFamily="34" charset="-122"/>
                <a:ea typeface="微软雅黑" panose="020B0503020204020204" pitchFamily="34" charset="-122"/>
              </a:rPr>
              <a:t>构想的形成和发展</a:t>
            </a:r>
            <a:endParaRPr lang="zh-CN" altLang="en-US" sz="2400" b="1">
              <a:latin typeface="微软雅黑" panose="020B0503020204020204" pitchFamily="34" charset="-122"/>
              <a:ea typeface="微软雅黑" panose="020B0503020204020204" pitchFamily="34" charset="-122"/>
            </a:endParaRPr>
          </a:p>
        </p:txBody>
      </p:sp>
      <p:sp>
        <p:nvSpPr>
          <p:cNvPr id="142338" name="标题 3"/>
          <p:cNvSpPr>
            <a:spLocks noGrp="1" noChangeArrowheads="1"/>
          </p:cNvSpPr>
          <p:nvPr/>
        </p:nvSpPr>
        <p:spPr bwMode="auto">
          <a:xfrm>
            <a:off x="10763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4.3</a:t>
            </a:r>
            <a:r>
              <a:rPr lang="zh-CN" altLang="en-US" sz="2800" dirty="0" smtClean="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如何实现祖国的完全统一</a:t>
            </a:r>
            <a:endParaRPr lang="zh-CN" altLang="en-US" sz="2800" dirty="0">
              <a:latin typeface="微软雅黑" panose="020B0503020204020204" pitchFamily="34" charset="-122"/>
              <a:ea typeface="微软雅黑" panose="020B0503020204020204" pitchFamily="34" charset="-122"/>
            </a:endParaRPr>
          </a:p>
        </p:txBody>
      </p:sp>
      <p:sp>
        <p:nvSpPr>
          <p:cNvPr id="142339" name="TextBox 3"/>
          <p:cNvSpPr txBox="1">
            <a:spLocks noChangeArrowheads="1"/>
          </p:cNvSpPr>
          <p:nvPr/>
        </p:nvSpPr>
        <p:spPr bwMode="auto">
          <a:xfrm>
            <a:off x="1097280" y="2002155"/>
            <a:ext cx="9996488" cy="3928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en-US" altLang="zh-CN" sz="2400" b="1">
                <a:latin typeface="宋体" panose="02010600030101010101" pitchFamily="2" charset="-122"/>
                <a:ea typeface="宋体" panose="02010600030101010101" pitchFamily="2" charset="-122"/>
              </a:rPr>
              <a:t>    </a:t>
            </a:r>
            <a:r>
              <a:rPr lang="zh-CN" altLang="zh-CN" sz="2400">
                <a:latin typeface="黑体" panose="02010609060101010101" charset="-122"/>
                <a:ea typeface="黑体" panose="02010609060101010101" charset="-122"/>
                <a:cs typeface="黑体" panose="02010609060101010101" charset="-122"/>
              </a:rPr>
              <a:t>第四，统一后台湾作为特别行政区可以实行同大陆不同的制度，可以有其他省、市、自治区所没有而为自己所独有的某些权力，台湾还可以有自己的军队，只是不能构成对大陆的威胁。</a:t>
            </a:r>
            <a:endParaRPr lang="zh-CN" altLang="zh-CN" sz="2400">
              <a:latin typeface="黑体" panose="02010609060101010101" charset="-122"/>
              <a:ea typeface="黑体" panose="02010609060101010101" charset="-122"/>
              <a:cs typeface="黑体" panose="02010609060101010101" charset="-122"/>
            </a:endParaRPr>
          </a:p>
          <a:p>
            <a:pPr>
              <a:lnSpc>
                <a:spcPct val="130000"/>
              </a:lnSpc>
            </a:pPr>
            <a:r>
              <a:rPr lang="zh-CN" altLang="zh-CN" sz="2400">
                <a:latin typeface="黑体" panose="02010609060101010101" charset="-122"/>
                <a:ea typeface="黑体" panose="02010609060101010101" charset="-122"/>
                <a:cs typeface="黑体" panose="02010609060101010101" charset="-122"/>
              </a:rPr>
              <a:t>　　第五，和平统一不是大陆把台湾吃掉，当然也不能是台湾把大陆吃掉，所谓“三民主义统一中国”是不现实的。</a:t>
            </a:r>
            <a:endParaRPr lang="zh-CN" altLang="zh-CN" sz="2400">
              <a:latin typeface="黑体" panose="02010609060101010101" charset="-122"/>
              <a:ea typeface="黑体" panose="02010609060101010101" charset="-122"/>
              <a:cs typeface="黑体" panose="02010609060101010101" charset="-122"/>
            </a:endParaRPr>
          </a:p>
          <a:p>
            <a:pPr>
              <a:lnSpc>
                <a:spcPct val="130000"/>
              </a:lnSpc>
            </a:pPr>
            <a:r>
              <a:rPr lang="zh-CN" altLang="zh-CN" sz="2400">
                <a:latin typeface="黑体" panose="02010609060101010101" charset="-122"/>
                <a:ea typeface="黑体" panose="02010609060101010101" charset="-122"/>
                <a:cs typeface="黑体" panose="02010609060101010101" charset="-122"/>
              </a:rPr>
              <a:t>　　第六，举行国共两党平等会谈，实行第三次国共合作，不提中央与地方谈判，万万不可让外国插手。</a:t>
            </a:r>
            <a:endParaRPr lang="zh-CN" altLang="zh-CN" sz="2400">
              <a:latin typeface="黑体" panose="02010609060101010101" charset="-122"/>
              <a:ea typeface="黑体" panose="02010609060101010101" charset="-122"/>
              <a:cs typeface="黑体" panose="02010609060101010101" charset="-122"/>
            </a:endParaRPr>
          </a:p>
          <a:p>
            <a:pPr>
              <a:lnSpc>
                <a:spcPct val="130000"/>
              </a:lnSpc>
            </a:pPr>
            <a:r>
              <a:rPr lang="zh-CN" altLang="zh-CN" sz="2400">
                <a:latin typeface="黑体" panose="02010609060101010101" charset="-122"/>
                <a:ea typeface="黑体" panose="02010609060101010101" charset="-122"/>
                <a:cs typeface="黑体" panose="02010609060101010101" charset="-122"/>
              </a:rPr>
              <a:t>　　“邓六条”使“一国两制”的构想更加充实、更加具体化。</a:t>
            </a:r>
            <a:endParaRPr lang="zh-CN" altLang="zh-CN" sz="2400">
              <a:latin typeface="黑体" panose="02010609060101010101" charset="-122"/>
              <a:ea typeface="黑体" panose="02010609060101010101" charset="-122"/>
              <a:cs typeface="黑体" panose="02010609060101010101" charset="-122"/>
            </a:endParaRPr>
          </a:p>
        </p:txBody>
      </p:sp>
    </p:spTree>
  </p:cSld>
  <p:clrMapOvr>
    <a:masterClrMapping/>
  </p:clrMapOvr>
  <p:transition>
    <p:random/>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TextBox 3"/>
          <p:cNvSpPr txBox="1">
            <a:spLocks noChangeArrowheads="1"/>
          </p:cNvSpPr>
          <p:nvPr/>
        </p:nvSpPr>
        <p:spPr bwMode="auto">
          <a:xfrm>
            <a:off x="1060450" y="1320800"/>
            <a:ext cx="531018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en-US" altLang="zh-CN" sz="2400" b="1">
                <a:latin typeface="微软雅黑" panose="020B0503020204020204" pitchFamily="34" charset="-122"/>
                <a:ea typeface="微软雅黑" panose="020B0503020204020204" pitchFamily="34" charset="-122"/>
              </a:rPr>
              <a:t>“</a:t>
            </a:r>
            <a:r>
              <a:rPr lang="zh-CN" altLang="en-US" sz="2400" b="1">
                <a:latin typeface="微软雅黑" panose="020B0503020204020204" pitchFamily="34" charset="-122"/>
                <a:ea typeface="微软雅黑" panose="020B0503020204020204" pitchFamily="34" charset="-122"/>
              </a:rPr>
              <a:t>一国两制</a:t>
            </a:r>
            <a:r>
              <a:rPr lang="en-US" altLang="zh-CN" sz="2400" b="1">
                <a:latin typeface="微软雅黑" panose="020B0503020204020204" pitchFamily="34" charset="-122"/>
                <a:ea typeface="微软雅黑" panose="020B0503020204020204" pitchFamily="34" charset="-122"/>
              </a:rPr>
              <a:t>”</a:t>
            </a:r>
            <a:r>
              <a:rPr lang="zh-CN" altLang="en-US" sz="2400" b="1">
                <a:latin typeface="微软雅黑" panose="020B0503020204020204" pitchFamily="34" charset="-122"/>
                <a:ea typeface="微软雅黑" panose="020B0503020204020204" pitchFamily="34" charset="-122"/>
              </a:rPr>
              <a:t>构想的形成和发展</a:t>
            </a:r>
            <a:endParaRPr lang="zh-CN" altLang="en-US" sz="2400" b="1">
              <a:latin typeface="微软雅黑" panose="020B0503020204020204" pitchFamily="34" charset="-122"/>
              <a:ea typeface="微软雅黑" panose="020B0503020204020204" pitchFamily="34" charset="-122"/>
            </a:endParaRPr>
          </a:p>
        </p:txBody>
      </p:sp>
      <p:sp>
        <p:nvSpPr>
          <p:cNvPr id="144386" name="标题 3"/>
          <p:cNvSpPr>
            <a:spLocks noGrp="1" noChangeArrowheads="1"/>
          </p:cNvSpPr>
          <p:nvPr/>
        </p:nvSpPr>
        <p:spPr bwMode="auto">
          <a:xfrm>
            <a:off x="10763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a:latin typeface="微软雅黑" panose="020B0503020204020204" pitchFamily="34" charset="-122"/>
                <a:ea typeface="微软雅黑" panose="020B0503020204020204" pitchFamily="34" charset="-122"/>
              </a:rPr>
              <a:t>10.4.3</a:t>
            </a:r>
            <a:r>
              <a:rPr lang="zh-CN" altLang="en-US" sz="2800">
                <a:latin typeface="微软雅黑" panose="020B0503020204020204" pitchFamily="34" charset="-122"/>
                <a:ea typeface="微软雅黑" panose="020B0503020204020204" pitchFamily="34" charset="-122"/>
              </a:rPr>
              <a:t> 如何实现祖国的完全统一</a:t>
            </a:r>
            <a:endParaRPr lang="zh-CN" altLang="en-US" sz="2800">
              <a:latin typeface="微软雅黑" panose="020B0503020204020204" pitchFamily="34" charset="-122"/>
              <a:ea typeface="微软雅黑" panose="020B0503020204020204" pitchFamily="34" charset="-122"/>
            </a:endParaRPr>
          </a:p>
        </p:txBody>
      </p:sp>
      <p:pic>
        <p:nvPicPr>
          <p:cNvPr id="144387"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58888" y="2314575"/>
            <a:ext cx="4440237"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388" name="TextBox 3"/>
          <p:cNvSpPr txBox="1">
            <a:spLocks noChangeArrowheads="1"/>
          </p:cNvSpPr>
          <p:nvPr/>
        </p:nvSpPr>
        <p:spPr bwMode="auto">
          <a:xfrm>
            <a:off x="5959475" y="2816225"/>
            <a:ext cx="5224463" cy="1863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60000"/>
              </a:lnSpc>
            </a:pPr>
            <a:r>
              <a:rPr lang="en-US" altLang="zh-CN" sz="2400" b="1">
                <a:latin typeface="宋体" panose="02010600030101010101" pitchFamily="2" charset="-122"/>
                <a:ea typeface="宋体" panose="02010600030101010101" pitchFamily="2" charset="-122"/>
              </a:rPr>
              <a:t>    </a:t>
            </a:r>
            <a:r>
              <a:rPr lang="zh-CN" altLang="zh-CN" sz="2400">
                <a:latin typeface="黑体" panose="02010609060101010101" charset="-122"/>
                <a:ea typeface="黑体" panose="02010609060101010101" charset="-122"/>
                <a:cs typeface="黑体" panose="02010609060101010101" charset="-122"/>
              </a:rPr>
              <a:t>1985年3月，六届全国人大三次会议正式把“一国两制”确定为中国的一项基本国策。</a:t>
            </a:r>
            <a:endParaRPr lang="zh-CN" altLang="zh-CN" sz="2400">
              <a:latin typeface="黑体" panose="02010609060101010101" charset="-122"/>
              <a:ea typeface="黑体" panose="02010609060101010101" charset="-122"/>
              <a:cs typeface="黑体" panose="02010609060101010101" charset="-122"/>
            </a:endParaRPr>
          </a:p>
        </p:txBody>
      </p:sp>
    </p:spTree>
  </p:cSld>
  <p:clrMapOvr>
    <a:masterClrMapping/>
  </p:clrMapOvr>
  <p:transition>
    <p:random/>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TextBox 3"/>
          <p:cNvSpPr txBox="1">
            <a:spLocks noChangeArrowheads="1"/>
          </p:cNvSpPr>
          <p:nvPr/>
        </p:nvSpPr>
        <p:spPr bwMode="auto">
          <a:xfrm>
            <a:off x="1046163" y="1320800"/>
            <a:ext cx="53086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en-US" altLang="zh-CN" sz="2400" b="1">
                <a:latin typeface="微软雅黑" panose="020B0503020204020204" pitchFamily="34" charset="-122"/>
                <a:ea typeface="微软雅黑" panose="020B0503020204020204" pitchFamily="34" charset="-122"/>
              </a:rPr>
              <a:t>“</a:t>
            </a:r>
            <a:r>
              <a:rPr lang="zh-CN" altLang="en-US" sz="2400" b="1">
                <a:latin typeface="微软雅黑" panose="020B0503020204020204" pitchFamily="34" charset="-122"/>
                <a:ea typeface="微软雅黑" panose="020B0503020204020204" pitchFamily="34" charset="-122"/>
              </a:rPr>
              <a:t>一国两制</a:t>
            </a:r>
            <a:r>
              <a:rPr lang="en-US" altLang="zh-CN" sz="2400" b="1">
                <a:latin typeface="微软雅黑" panose="020B0503020204020204" pitchFamily="34" charset="-122"/>
                <a:ea typeface="微软雅黑" panose="020B0503020204020204" pitchFamily="34" charset="-122"/>
              </a:rPr>
              <a:t>”</a:t>
            </a:r>
            <a:r>
              <a:rPr lang="zh-CN" altLang="en-US" sz="2400" b="1">
                <a:latin typeface="微软雅黑" panose="020B0503020204020204" pitchFamily="34" charset="-122"/>
                <a:ea typeface="微软雅黑" panose="020B0503020204020204" pitchFamily="34" charset="-122"/>
              </a:rPr>
              <a:t>的内容</a:t>
            </a:r>
            <a:endParaRPr lang="zh-CN" altLang="en-US" sz="2400" b="1">
              <a:latin typeface="微软雅黑" panose="020B0503020204020204" pitchFamily="34" charset="-122"/>
              <a:ea typeface="微软雅黑" panose="020B0503020204020204" pitchFamily="34" charset="-122"/>
            </a:endParaRPr>
          </a:p>
        </p:txBody>
      </p:sp>
      <p:sp>
        <p:nvSpPr>
          <p:cNvPr id="146434" name="标题 3"/>
          <p:cNvSpPr>
            <a:spLocks noGrp="1" noChangeArrowheads="1"/>
          </p:cNvSpPr>
          <p:nvPr/>
        </p:nvSpPr>
        <p:spPr bwMode="auto">
          <a:xfrm>
            <a:off x="10763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4.3</a:t>
            </a:r>
            <a:r>
              <a:rPr lang="zh-CN" altLang="en-US" sz="2800" dirty="0" smtClean="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如何实现祖国的完全统一</a:t>
            </a:r>
            <a:endParaRPr lang="zh-CN" altLang="en-US" sz="2800" dirty="0">
              <a:latin typeface="微软雅黑" panose="020B0503020204020204" pitchFamily="34" charset="-122"/>
              <a:ea typeface="微软雅黑" panose="020B0503020204020204" pitchFamily="34" charset="-122"/>
            </a:endParaRPr>
          </a:p>
        </p:txBody>
      </p:sp>
      <p:sp>
        <p:nvSpPr>
          <p:cNvPr id="146435" name="TextBox 3"/>
          <p:cNvSpPr txBox="1">
            <a:spLocks noChangeArrowheads="1"/>
          </p:cNvSpPr>
          <p:nvPr/>
        </p:nvSpPr>
        <p:spPr bwMode="auto">
          <a:xfrm>
            <a:off x="946150" y="1892300"/>
            <a:ext cx="10299700" cy="4407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en-US" altLang="zh-CN" sz="2400" b="1">
                <a:latin typeface="宋体" panose="02010600030101010101" pitchFamily="2" charset="-122"/>
                <a:ea typeface="宋体" panose="02010600030101010101" pitchFamily="2" charset="-122"/>
              </a:rPr>
              <a:t>   </a:t>
            </a:r>
            <a:r>
              <a:rPr lang="en-US" altLang="zh-CN" sz="2400">
                <a:latin typeface="黑体" panose="02010609060101010101" charset="-122"/>
                <a:ea typeface="黑体" panose="02010609060101010101" charset="-122"/>
                <a:cs typeface="黑体" panose="02010609060101010101" charset="-122"/>
              </a:rPr>
              <a:t> </a:t>
            </a:r>
            <a:r>
              <a:rPr lang="zh-CN" altLang="zh-CN" sz="2400">
                <a:latin typeface="黑体" panose="02010609060101010101" charset="-122"/>
                <a:ea typeface="黑体" panose="02010609060101010101" charset="-122"/>
                <a:cs typeface="黑体" panose="02010609060101010101" charset="-122"/>
              </a:rPr>
              <a:t>第一，一个中国这是“和平统一、一国两制”的核心，是发展两岸关系和实现和平统一的基础。世界上只有一个中国，大陆和台湾同属一个中国，中国的主权不容侵犯，中国的领土不容分割。</a:t>
            </a:r>
            <a:endParaRPr lang="zh-CN" altLang="zh-CN" sz="2400">
              <a:latin typeface="黑体" panose="02010609060101010101" charset="-122"/>
              <a:ea typeface="黑体" panose="02010609060101010101" charset="-122"/>
              <a:cs typeface="黑体" panose="02010609060101010101" charset="-122"/>
            </a:endParaRPr>
          </a:p>
          <a:p>
            <a:pPr>
              <a:lnSpc>
                <a:spcPct val="130000"/>
              </a:lnSpc>
            </a:pPr>
            <a:r>
              <a:rPr lang="zh-CN" altLang="zh-CN" sz="2400">
                <a:latin typeface="黑体" panose="02010609060101010101" charset="-122"/>
                <a:ea typeface="黑体" panose="02010609060101010101" charset="-122"/>
                <a:cs typeface="黑体" panose="02010609060101010101" charset="-122"/>
              </a:rPr>
              <a:t>    第二，两制并存，在祖国统一的前提下，国家的主体部分实行社会主义制度，同时在台湾、香港、澳门保持原有的社会制度和生活方式长期不变。</a:t>
            </a:r>
            <a:endParaRPr lang="zh-CN" altLang="zh-CN" sz="2400">
              <a:latin typeface="黑体" panose="02010609060101010101" charset="-122"/>
              <a:ea typeface="黑体" panose="02010609060101010101" charset="-122"/>
              <a:cs typeface="黑体" panose="02010609060101010101" charset="-122"/>
            </a:endParaRPr>
          </a:p>
          <a:p>
            <a:pPr>
              <a:lnSpc>
                <a:spcPct val="130000"/>
              </a:lnSpc>
            </a:pPr>
            <a:r>
              <a:rPr lang="zh-CN" altLang="zh-CN" sz="2400">
                <a:latin typeface="黑体" panose="02010609060101010101" charset="-122"/>
                <a:ea typeface="黑体" panose="02010609060101010101" charset="-122"/>
                <a:cs typeface="黑体" panose="02010609060101010101" charset="-122"/>
              </a:rPr>
              <a:t>    第三，高度自治。祖国完全统一后，台湾、香港、澳门作为特别行政区</a:t>
            </a:r>
            <a:endParaRPr lang="zh-CN" altLang="zh-CN" sz="2400">
              <a:latin typeface="黑体" panose="02010609060101010101" charset="-122"/>
              <a:ea typeface="黑体" panose="02010609060101010101" charset="-122"/>
              <a:cs typeface="黑体" panose="02010609060101010101" charset="-122"/>
            </a:endParaRPr>
          </a:p>
          <a:p>
            <a:pPr>
              <a:lnSpc>
                <a:spcPct val="130000"/>
              </a:lnSpc>
            </a:pPr>
            <a:r>
              <a:rPr lang="zh-CN" altLang="zh-CN" sz="2400">
                <a:latin typeface="黑体" panose="02010609060101010101" charset="-122"/>
                <a:ea typeface="黑体" panose="02010609060101010101" charset="-122"/>
                <a:cs typeface="黑体" panose="02010609060101010101" charset="-122"/>
              </a:rPr>
              <a:t>享有不同于中国其他省、市、自治区的高度自治权，台湾、香港、澳门同胞各种合法权益将得到切实尊重和维护，他们可以充分行使选择社会制度和生活方式的权利，更加广泛、直接地参与管理国家大事。</a:t>
            </a:r>
            <a:endParaRPr lang="zh-CN" altLang="zh-CN" sz="2400">
              <a:latin typeface="黑体" panose="02010609060101010101" charset="-122"/>
              <a:ea typeface="黑体" panose="02010609060101010101" charset="-122"/>
              <a:cs typeface="黑体" panose="02010609060101010101" charset="-122"/>
            </a:endParaRPr>
          </a:p>
        </p:txBody>
      </p:sp>
    </p:spTree>
  </p:cSld>
  <p:clrMapOvr>
    <a:masterClrMapping/>
  </p:clrMapOvr>
  <p:transition>
    <p:random/>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TextBox 3"/>
          <p:cNvSpPr txBox="1">
            <a:spLocks noChangeArrowheads="1"/>
          </p:cNvSpPr>
          <p:nvPr/>
        </p:nvSpPr>
        <p:spPr bwMode="auto">
          <a:xfrm>
            <a:off x="1046163" y="1320800"/>
            <a:ext cx="53086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en-US" altLang="zh-CN" sz="2400" b="1">
                <a:latin typeface="微软雅黑" panose="020B0503020204020204" pitchFamily="34" charset="-122"/>
                <a:ea typeface="微软雅黑" panose="020B0503020204020204" pitchFamily="34" charset="-122"/>
              </a:rPr>
              <a:t>“</a:t>
            </a:r>
            <a:r>
              <a:rPr lang="zh-CN" altLang="en-US" sz="2400" b="1">
                <a:latin typeface="微软雅黑" panose="020B0503020204020204" pitchFamily="34" charset="-122"/>
                <a:ea typeface="微软雅黑" panose="020B0503020204020204" pitchFamily="34" charset="-122"/>
              </a:rPr>
              <a:t>一国两制</a:t>
            </a:r>
            <a:r>
              <a:rPr lang="en-US" altLang="zh-CN" sz="2400" b="1">
                <a:latin typeface="微软雅黑" panose="020B0503020204020204" pitchFamily="34" charset="-122"/>
                <a:ea typeface="微软雅黑" panose="020B0503020204020204" pitchFamily="34" charset="-122"/>
              </a:rPr>
              <a:t>”</a:t>
            </a:r>
            <a:r>
              <a:rPr lang="zh-CN" altLang="en-US" sz="2400" b="1">
                <a:latin typeface="微软雅黑" panose="020B0503020204020204" pitchFamily="34" charset="-122"/>
                <a:ea typeface="微软雅黑" panose="020B0503020204020204" pitchFamily="34" charset="-122"/>
              </a:rPr>
              <a:t>的内容</a:t>
            </a:r>
            <a:endParaRPr lang="zh-CN" altLang="en-US" sz="2400" b="1">
              <a:latin typeface="微软雅黑" panose="020B0503020204020204" pitchFamily="34" charset="-122"/>
              <a:ea typeface="微软雅黑" panose="020B0503020204020204" pitchFamily="34" charset="-122"/>
            </a:endParaRPr>
          </a:p>
        </p:txBody>
      </p:sp>
      <p:sp>
        <p:nvSpPr>
          <p:cNvPr id="147458" name="标题 3"/>
          <p:cNvSpPr>
            <a:spLocks noGrp="1" noChangeArrowheads="1"/>
          </p:cNvSpPr>
          <p:nvPr/>
        </p:nvSpPr>
        <p:spPr bwMode="auto">
          <a:xfrm>
            <a:off x="10763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4.3</a:t>
            </a:r>
            <a:r>
              <a:rPr lang="zh-CN" altLang="en-US" sz="2800" dirty="0" smtClean="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如何实现祖国的完全统一</a:t>
            </a:r>
            <a:endParaRPr lang="zh-CN" altLang="en-US" sz="2800" dirty="0">
              <a:latin typeface="微软雅黑" panose="020B0503020204020204" pitchFamily="34" charset="-122"/>
              <a:ea typeface="微软雅黑" panose="020B0503020204020204" pitchFamily="34" charset="-122"/>
            </a:endParaRPr>
          </a:p>
        </p:txBody>
      </p:sp>
      <p:sp>
        <p:nvSpPr>
          <p:cNvPr id="147459" name="TextBox 3"/>
          <p:cNvSpPr txBox="1">
            <a:spLocks noChangeArrowheads="1"/>
          </p:cNvSpPr>
          <p:nvPr/>
        </p:nvSpPr>
        <p:spPr bwMode="auto">
          <a:xfrm>
            <a:off x="741363" y="1984375"/>
            <a:ext cx="10650537" cy="267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40000"/>
              </a:lnSpc>
            </a:pPr>
            <a:r>
              <a:rPr lang="en-US" altLang="zh-CN" sz="2400" b="1">
                <a:latin typeface="宋体" panose="02010600030101010101" pitchFamily="2" charset="-122"/>
                <a:ea typeface="宋体" panose="02010600030101010101" pitchFamily="2" charset="-122"/>
              </a:rPr>
              <a:t>    </a:t>
            </a:r>
            <a:r>
              <a:rPr lang="zh-CN" altLang="zh-CN" sz="2400">
                <a:latin typeface="黑体" panose="02010609060101010101" charset="-122"/>
                <a:ea typeface="黑体" panose="02010609060101010101" charset="-122"/>
                <a:cs typeface="黑体" panose="02010609060101010101" charset="-122"/>
              </a:rPr>
              <a:t>第四，尽最大努力争取和平统一，但不承诺放弃使用武力。这是针对外国势力干涉中国统一和台湾分裂势力搞“台湾独立”图谋的，坚决反对任何“台湾独立”的言行，坚决反对外国势力插手和干涉台湾问题。</a:t>
            </a:r>
            <a:endParaRPr lang="zh-CN" altLang="zh-CN" sz="2400">
              <a:latin typeface="黑体" panose="02010609060101010101" charset="-122"/>
              <a:ea typeface="黑体" panose="02010609060101010101" charset="-122"/>
              <a:cs typeface="黑体" panose="02010609060101010101" charset="-122"/>
            </a:endParaRPr>
          </a:p>
          <a:p>
            <a:pPr>
              <a:lnSpc>
                <a:spcPct val="140000"/>
              </a:lnSpc>
            </a:pPr>
            <a:r>
              <a:rPr lang="zh-CN" altLang="zh-CN" sz="2400">
                <a:latin typeface="黑体" panose="02010609060101010101" charset="-122"/>
                <a:ea typeface="黑体" panose="02010609060101010101" charset="-122"/>
                <a:cs typeface="黑体" panose="02010609060101010101" charset="-122"/>
              </a:rPr>
              <a:t>    第五，解决台湾问题、实现祖国的完全统一寄希望于台湾人民。台湾同胞具有光荣的爱国主义传统是发展两岸关系的重要力量。</a:t>
            </a:r>
            <a:endParaRPr lang="zh-CN" altLang="zh-CN" sz="2400">
              <a:latin typeface="黑体" panose="02010609060101010101" charset="-122"/>
              <a:ea typeface="黑体" panose="02010609060101010101" charset="-122"/>
              <a:cs typeface="黑体" panose="02010609060101010101" charset="-122"/>
            </a:endParaRPr>
          </a:p>
        </p:txBody>
      </p:sp>
    </p:spTree>
  </p:cSld>
  <p:clrMapOvr>
    <a:masterClrMapping/>
  </p:clrMapOvr>
  <p:transition>
    <p:random/>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TextBox 3"/>
          <p:cNvSpPr txBox="1">
            <a:spLocks noChangeArrowheads="1"/>
          </p:cNvSpPr>
          <p:nvPr/>
        </p:nvSpPr>
        <p:spPr bwMode="auto">
          <a:xfrm>
            <a:off x="1060450" y="1320800"/>
            <a:ext cx="531018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zh-CN" altLang="en-US" sz="2400" b="1">
                <a:latin typeface="微软雅黑" panose="020B0503020204020204" pitchFamily="34" charset="-122"/>
                <a:ea typeface="微软雅黑" panose="020B0503020204020204" pitchFamily="34" charset="-122"/>
              </a:rPr>
              <a:t>解决台湾问题与实现祖国统一</a:t>
            </a:r>
            <a:endParaRPr lang="zh-CN" altLang="en-US" sz="2400" b="1">
              <a:latin typeface="微软雅黑" panose="020B0503020204020204" pitchFamily="34" charset="-122"/>
              <a:ea typeface="微软雅黑" panose="020B0503020204020204" pitchFamily="34" charset="-122"/>
            </a:endParaRPr>
          </a:p>
        </p:txBody>
      </p:sp>
      <p:sp>
        <p:nvSpPr>
          <p:cNvPr id="148482" name="标题 3"/>
          <p:cNvSpPr>
            <a:spLocks noGrp="1" noChangeArrowheads="1"/>
          </p:cNvSpPr>
          <p:nvPr/>
        </p:nvSpPr>
        <p:spPr bwMode="auto">
          <a:xfrm>
            <a:off x="10763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4.3</a:t>
            </a:r>
            <a:r>
              <a:rPr lang="zh-CN" altLang="en-US" sz="2800" dirty="0" smtClean="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如何实现祖国的完全统一</a:t>
            </a:r>
            <a:endParaRPr lang="zh-CN" altLang="en-US" sz="2800" dirty="0">
              <a:latin typeface="微软雅黑" panose="020B0503020204020204" pitchFamily="34" charset="-122"/>
              <a:ea typeface="微软雅黑" panose="020B0503020204020204" pitchFamily="34" charset="-122"/>
            </a:endParaRPr>
          </a:p>
        </p:txBody>
      </p:sp>
      <p:pic>
        <p:nvPicPr>
          <p:cNvPr id="148483"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85925" y="2222500"/>
            <a:ext cx="4999038" cy="160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4"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2638" y="1487488"/>
            <a:ext cx="3762375" cy="282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5" name="TextBox 3"/>
          <p:cNvSpPr txBox="1">
            <a:spLocks noChangeArrowheads="1"/>
          </p:cNvSpPr>
          <p:nvPr/>
        </p:nvSpPr>
        <p:spPr bwMode="auto">
          <a:xfrm>
            <a:off x="769938" y="4311650"/>
            <a:ext cx="10652125"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en-US" altLang="zh-CN" sz="2400" b="1" dirty="0">
                <a:latin typeface="宋体" panose="02010600030101010101" pitchFamily="2" charset="-122"/>
                <a:ea typeface="宋体" panose="02010600030101010101" pitchFamily="2" charset="-122"/>
              </a:rPr>
              <a:t>   </a:t>
            </a:r>
            <a:r>
              <a:rPr lang="en-US" altLang="zh-CN" sz="2400" dirty="0">
                <a:latin typeface="黑体" panose="02010609060101010101" charset="-122"/>
                <a:ea typeface="黑体" panose="02010609060101010101" charset="-122"/>
                <a:cs typeface="黑体" panose="02010609060101010101" charset="-122"/>
              </a:rPr>
              <a:t> </a:t>
            </a:r>
            <a:r>
              <a:rPr lang="zh-CN" altLang="zh-CN" sz="2400" dirty="0">
                <a:latin typeface="黑体" panose="02010609060101010101" charset="-122"/>
                <a:ea typeface="黑体" panose="02010609060101010101" charset="-122"/>
                <a:cs typeface="黑体" panose="02010609060101010101" charset="-122"/>
              </a:rPr>
              <a:t>20世纪80年代末90年代初，围绕台湾问题的内外环境发生了巨大变化。1992年，台湾两岸关系协会与台湾海峡交流基金会达成共识，同意各自以口头方式表述“海峡两岸均坚持一个中国原则”，即“九二共识”，在此基础上开启了两岸事务性商谈</a:t>
            </a:r>
            <a:r>
              <a:rPr lang="zh-CN" altLang="zh-CN" sz="2400" dirty="0" smtClean="0">
                <a:latin typeface="黑体" panose="02010609060101010101" charset="-122"/>
                <a:ea typeface="黑体" panose="02010609060101010101" charset="-122"/>
                <a:cs typeface="黑体" panose="02010609060101010101" charset="-122"/>
              </a:rPr>
              <a:t>。</a:t>
            </a:r>
            <a:endParaRPr lang="zh-CN" altLang="zh-CN" sz="2400" dirty="0">
              <a:latin typeface="黑体" panose="02010609060101010101" charset="-122"/>
              <a:ea typeface="黑体" panose="02010609060101010101" charset="-122"/>
              <a:cs typeface="黑体" panose="02010609060101010101" charset="-122"/>
            </a:endParaRPr>
          </a:p>
        </p:txBody>
      </p:sp>
    </p:spTree>
  </p:cSld>
  <p:clrMapOvr>
    <a:masterClrMapping/>
  </p:clrMapOvr>
  <p:transition>
    <p:random/>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TextBox 3"/>
          <p:cNvSpPr txBox="1">
            <a:spLocks noChangeArrowheads="1"/>
          </p:cNvSpPr>
          <p:nvPr/>
        </p:nvSpPr>
        <p:spPr bwMode="auto">
          <a:xfrm>
            <a:off x="1060450" y="1320800"/>
            <a:ext cx="531018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zh-CN" altLang="en-US" sz="2400" b="1">
                <a:latin typeface="微软雅黑" panose="020B0503020204020204" pitchFamily="34" charset="-122"/>
                <a:ea typeface="微软雅黑" panose="020B0503020204020204" pitchFamily="34" charset="-122"/>
              </a:rPr>
              <a:t>解决台湾问题与实现祖国统一</a:t>
            </a:r>
            <a:endParaRPr lang="zh-CN" altLang="en-US" sz="2400" b="1">
              <a:latin typeface="微软雅黑" panose="020B0503020204020204" pitchFamily="34" charset="-122"/>
              <a:ea typeface="微软雅黑" panose="020B0503020204020204" pitchFamily="34" charset="-122"/>
            </a:endParaRPr>
          </a:p>
        </p:txBody>
      </p:sp>
      <p:sp>
        <p:nvSpPr>
          <p:cNvPr id="149506" name="标题 3"/>
          <p:cNvSpPr>
            <a:spLocks noGrp="1" noChangeArrowheads="1"/>
          </p:cNvSpPr>
          <p:nvPr/>
        </p:nvSpPr>
        <p:spPr bwMode="auto">
          <a:xfrm>
            <a:off x="10763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4.3</a:t>
            </a:r>
            <a:r>
              <a:rPr lang="zh-CN" altLang="en-US" sz="2800" dirty="0" smtClean="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如何实现祖国的完全统一</a:t>
            </a:r>
            <a:endParaRPr lang="zh-CN" altLang="en-US" sz="2800" dirty="0">
              <a:latin typeface="微软雅黑" panose="020B0503020204020204" pitchFamily="34" charset="-122"/>
              <a:ea typeface="微软雅黑" panose="020B0503020204020204" pitchFamily="34" charset="-122"/>
            </a:endParaRPr>
          </a:p>
        </p:txBody>
      </p:sp>
      <p:pic>
        <p:nvPicPr>
          <p:cNvPr id="149507" name="图片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6325" y="1892300"/>
            <a:ext cx="323850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08"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8825" y="1892300"/>
            <a:ext cx="3389313"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09"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4988" y="1892300"/>
            <a:ext cx="3379787"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10" name="TextBox 3"/>
          <p:cNvSpPr txBox="1">
            <a:spLocks noChangeArrowheads="1"/>
          </p:cNvSpPr>
          <p:nvPr/>
        </p:nvSpPr>
        <p:spPr bwMode="auto">
          <a:xfrm>
            <a:off x="769938" y="4311650"/>
            <a:ext cx="10652125" cy="164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40000"/>
              </a:lnSpc>
            </a:pPr>
            <a:r>
              <a:rPr lang="en-US" altLang="zh-CN" sz="2400" b="1">
                <a:latin typeface="宋体" panose="02010600030101010101" pitchFamily="2" charset="-122"/>
                <a:ea typeface="宋体" panose="02010600030101010101" pitchFamily="2" charset="-122"/>
              </a:rPr>
              <a:t>    </a:t>
            </a:r>
            <a:r>
              <a:rPr lang="zh-CN" altLang="zh-CN" sz="2400">
                <a:latin typeface="黑体" panose="02010609060101010101" charset="-122"/>
                <a:ea typeface="黑体" panose="02010609060101010101" charset="-122"/>
                <a:cs typeface="黑体" panose="02010609060101010101" charset="-122"/>
              </a:rPr>
              <a:t>2000年5月，主张“台独”的民进党在台湾上台后，顽固坚持“台独”立场，拒不接受一个中国原则，否认“九二共识”。并在2002年8月悍然抛出“一边一国”论。反对和遏制“台独”成为当时两岸同胞最重要最紧迫的任务。</a:t>
            </a:r>
            <a:endParaRPr lang="zh-CN" altLang="zh-CN" sz="2400">
              <a:latin typeface="黑体" panose="02010609060101010101" charset="-122"/>
              <a:ea typeface="黑体" panose="02010609060101010101" charset="-122"/>
              <a:cs typeface="黑体" panose="02010609060101010101" charset="-122"/>
            </a:endParaRPr>
          </a:p>
        </p:txBody>
      </p:sp>
    </p:spTree>
  </p:cSld>
  <p:clrMapOvr>
    <a:masterClrMapping/>
  </p:clrMapOvr>
  <p:transition>
    <p:random/>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TextBox 3"/>
          <p:cNvSpPr txBox="1">
            <a:spLocks noChangeArrowheads="1"/>
          </p:cNvSpPr>
          <p:nvPr/>
        </p:nvSpPr>
        <p:spPr bwMode="auto">
          <a:xfrm>
            <a:off x="1060450" y="1320800"/>
            <a:ext cx="531018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zh-CN" altLang="en-US" sz="2400" b="1">
                <a:latin typeface="微软雅黑" panose="020B0503020204020204" pitchFamily="34" charset="-122"/>
                <a:ea typeface="微软雅黑" panose="020B0503020204020204" pitchFamily="34" charset="-122"/>
              </a:rPr>
              <a:t>解决台湾问题与实现祖国统一</a:t>
            </a:r>
            <a:endParaRPr lang="zh-CN" altLang="en-US" sz="2400" b="1">
              <a:latin typeface="微软雅黑" panose="020B0503020204020204" pitchFamily="34" charset="-122"/>
              <a:ea typeface="微软雅黑" panose="020B0503020204020204" pitchFamily="34" charset="-122"/>
            </a:endParaRPr>
          </a:p>
        </p:txBody>
      </p:sp>
      <p:sp>
        <p:nvSpPr>
          <p:cNvPr id="150530" name="标题 3"/>
          <p:cNvSpPr>
            <a:spLocks noGrp="1" noChangeArrowheads="1"/>
          </p:cNvSpPr>
          <p:nvPr/>
        </p:nvSpPr>
        <p:spPr bwMode="auto">
          <a:xfrm>
            <a:off x="10763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4.3</a:t>
            </a:r>
            <a:r>
              <a:rPr lang="zh-CN" altLang="en-US" sz="2800" dirty="0" smtClean="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如何实现祖国的完全统一</a:t>
            </a:r>
            <a:endParaRPr lang="zh-CN" altLang="en-US" sz="2800" dirty="0">
              <a:latin typeface="微软雅黑" panose="020B0503020204020204" pitchFamily="34" charset="-122"/>
              <a:ea typeface="微软雅黑" panose="020B0503020204020204" pitchFamily="34" charset="-122"/>
            </a:endParaRPr>
          </a:p>
        </p:txBody>
      </p:sp>
      <p:pic>
        <p:nvPicPr>
          <p:cNvPr id="150531"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60450" y="2049463"/>
            <a:ext cx="4422775" cy="349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532" name="TextBox 3"/>
          <p:cNvSpPr txBox="1">
            <a:spLocks noChangeArrowheads="1"/>
          </p:cNvSpPr>
          <p:nvPr/>
        </p:nvSpPr>
        <p:spPr bwMode="auto">
          <a:xfrm>
            <a:off x="5483225" y="2198688"/>
            <a:ext cx="5759450" cy="3192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40000"/>
              </a:lnSpc>
            </a:pPr>
            <a:r>
              <a:rPr lang="en-US" altLang="zh-CN" sz="2400" b="1" dirty="0">
                <a:latin typeface="宋体" panose="02010600030101010101" pitchFamily="2" charset="-122"/>
                <a:ea typeface="宋体" panose="02010600030101010101" pitchFamily="2" charset="-122"/>
              </a:rPr>
              <a:t>    </a:t>
            </a:r>
            <a:r>
              <a:rPr lang="en-US" altLang="zh-CN" sz="2400" dirty="0">
                <a:latin typeface="黑体" panose="02010609060101010101" charset="-122"/>
                <a:ea typeface="黑体" panose="02010609060101010101" charset="-122"/>
                <a:cs typeface="黑体" panose="02010609060101010101" charset="-122"/>
              </a:rPr>
              <a:t>2005</a:t>
            </a:r>
            <a:r>
              <a:rPr lang="zh-CN" altLang="en-US" sz="2400" dirty="0">
                <a:latin typeface="黑体" panose="02010609060101010101" charset="-122"/>
                <a:ea typeface="黑体" panose="02010609060101010101" charset="-122"/>
                <a:cs typeface="黑体" panose="02010609060101010101" charset="-122"/>
              </a:rPr>
              <a:t>年的《反分裂国家法》</a:t>
            </a:r>
            <a:r>
              <a:rPr lang="zh-CN" altLang="zh-CN" sz="2400" dirty="0">
                <a:latin typeface="黑体" panose="02010609060101010101" charset="-122"/>
                <a:ea typeface="黑体" panose="02010609060101010101" charset="-122"/>
                <a:cs typeface="黑体" panose="02010609060101010101" charset="-122"/>
              </a:rPr>
              <a:t>首次以国家大法的形式，宣示了中国人民维护国家统一、领土完整的坚强意志。进一步巩固和凸显了“大陆和台湾同属一个中国”这一事实，有力地遏制和打击了“台独”分裂势力。</a:t>
            </a:r>
            <a:endParaRPr lang="zh-CN" altLang="zh-CN" sz="2400" dirty="0">
              <a:latin typeface="黑体" panose="02010609060101010101" charset="-122"/>
              <a:ea typeface="黑体" panose="02010609060101010101" charset="-122"/>
              <a:cs typeface="黑体" panose="02010609060101010101" charset="-122"/>
            </a:endParaRPr>
          </a:p>
        </p:txBody>
      </p:sp>
    </p:spTree>
  </p:cSld>
  <p:clrMapOvr>
    <a:masterClrMapping/>
  </p:clrMapOvr>
  <p:transition>
    <p:random/>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TextBox 3"/>
          <p:cNvSpPr txBox="1">
            <a:spLocks noChangeArrowheads="1"/>
          </p:cNvSpPr>
          <p:nvPr/>
        </p:nvSpPr>
        <p:spPr bwMode="auto">
          <a:xfrm>
            <a:off x="1060450" y="1320800"/>
            <a:ext cx="531018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zh-CN" altLang="en-US" sz="2400" b="1">
                <a:latin typeface="微软雅黑" panose="020B0503020204020204" pitchFamily="34" charset="-122"/>
                <a:ea typeface="微软雅黑" panose="020B0503020204020204" pitchFamily="34" charset="-122"/>
              </a:rPr>
              <a:t>解决台湾问题与实现祖国统一</a:t>
            </a:r>
            <a:endParaRPr lang="zh-CN" altLang="en-US" sz="2400" b="1">
              <a:latin typeface="微软雅黑" panose="020B0503020204020204" pitchFamily="34" charset="-122"/>
              <a:ea typeface="微软雅黑" panose="020B0503020204020204" pitchFamily="34" charset="-122"/>
            </a:endParaRPr>
          </a:p>
        </p:txBody>
      </p:sp>
      <p:sp>
        <p:nvSpPr>
          <p:cNvPr id="152578" name="标题 3"/>
          <p:cNvSpPr>
            <a:spLocks noGrp="1" noChangeArrowheads="1"/>
          </p:cNvSpPr>
          <p:nvPr/>
        </p:nvSpPr>
        <p:spPr bwMode="auto">
          <a:xfrm>
            <a:off x="10763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4.3</a:t>
            </a:r>
            <a:r>
              <a:rPr lang="zh-CN" altLang="en-US" sz="2800" dirty="0" smtClean="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如何实现祖国的完全统一</a:t>
            </a:r>
            <a:endParaRPr lang="zh-CN" altLang="en-US" sz="28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496560" y="1892300"/>
            <a:ext cx="4971098" cy="1663815"/>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4111" y="3708400"/>
            <a:ext cx="9845040" cy="2576830"/>
          </a:xfrm>
          <a:prstGeom prst="rect">
            <a:avLst/>
          </a:prstGeom>
        </p:spPr>
      </p:pic>
      <p:sp>
        <p:nvSpPr>
          <p:cNvPr id="8" name="TextBox 3"/>
          <p:cNvSpPr txBox="1">
            <a:spLocks noChangeArrowheads="1"/>
          </p:cNvSpPr>
          <p:nvPr/>
        </p:nvSpPr>
        <p:spPr bwMode="auto">
          <a:xfrm>
            <a:off x="1283970" y="2187921"/>
            <a:ext cx="2933541" cy="112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40000"/>
              </a:lnSpc>
            </a:pPr>
            <a:r>
              <a:rPr lang="en-US" altLang="zh-CN" sz="2400" b="1" dirty="0">
                <a:latin typeface="宋体" panose="02010600030101010101" pitchFamily="2" charset="-122"/>
                <a:ea typeface="宋体" panose="02010600030101010101" pitchFamily="2" charset="-122"/>
              </a:rPr>
              <a:t>    </a:t>
            </a:r>
            <a:r>
              <a:rPr lang="zh-CN" altLang="en-US" sz="2400" dirty="0" smtClean="0">
                <a:latin typeface="黑体" panose="02010609060101010101" charset="-122"/>
                <a:ea typeface="黑体" panose="02010609060101010101" charset="-122"/>
                <a:cs typeface="黑体" panose="02010609060101010101" charset="-122"/>
              </a:rPr>
              <a:t>第一，要坚持“一个</a:t>
            </a:r>
            <a:r>
              <a:rPr lang="zh-CN" altLang="en-US" sz="2400" dirty="0">
                <a:latin typeface="黑体" panose="02010609060101010101" charset="-122"/>
                <a:ea typeface="黑体" panose="02010609060101010101" charset="-122"/>
                <a:cs typeface="黑体" panose="02010609060101010101" charset="-122"/>
              </a:rPr>
              <a:t>中国原则</a:t>
            </a:r>
            <a:r>
              <a:rPr lang="zh-CN" altLang="en-US" sz="2400" dirty="0" smtClean="0">
                <a:latin typeface="黑体" panose="02010609060101010101" charset="-122"/>
                <a:ea typeface="黑体" panose="02010609060101010101" charset="-122"/>
                <a:cs typeface="黑体" panose="02010609060101010101" charset="-122"/>
              </a:rPr>
              <a:t>”。</a:t>
            </a:r>
            <a:endParaRPr lang="zh-CN" altLang="zh-CN" sz="2400" dirty="0">
              <a:latin typeface="黑体" panose="02010609060101010101" charset="-122"/>
              <a:ea typeface="黑体" panose="02010609060101010101" charset="-122"/>
              <a:cs typeface="黑体" panose="02010609060101010101" charset="-122"/>
            </a:endParaRPr>
          </a:p>
        </p:txBody>
      </p:sp>
    </p:spTree>
  </p:cSld>
  <p:clrMapOvr>
    <a:masterClrMapping/>
  </p:clrMapOvr>
  <p:transition>
    <p:random/>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TextBox 3"/>
          <p:cNvSpPr txBox="1">
            <a:spLocks noChangeArrowheads="1"/>
          </p:cNvSpPr>
          <p:nvPr/>
        </p:nvSpPr>
        <p:spPr bwMode="auto">
          <a:xfrm>
            <a:off x="1060450" y="1320800"/>
            <a:ext cx="531018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zh-CN" altLang="en-US" sz="2400" b="1">
                <a:latin typeface="微软雅黑" panose="020B0503020204020204" pitchFamily="34" charset="-122"/>
                <a:ea typeface="微软雅黑" panose="020B0503020204020204" pitchFamily="34" charset="-122"/>
              </a:rPr>
              <a:t>解决台湾问题与实现祖国统一</a:t>
            </a:r>
            <a:endParaRPr lang="zh-CN" altLang="en-US" sz="2400" b="1">
              <a:latin typeface="微软雅黑" panose="020B0503020204020204" pitchFamily="34" charset="-122"/>
              <a:ea typeface="微软雅黑" panose="020B0503020204020204" pitchFamily="34" charset="-122"/>
            </a:endParaRPr>
          </a:p>
        </p:txBody>
      </p:sp>
      <p:sp>
        <p:nvSpPr>
          <p:cNvPr id="152578" name="标题 3"/>
          <p:cNvSpPr>
            <a:spLocks noGrp="1" noChangeArrowheads="1"/>
          </p:cNvSpPr>
          <p:nvPr/>
        </p:nvSpPr>
        <p:spPr bwMode="auto">
          <a:xfrm>
            <a:off x="10763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4.3</a:t>
            </a:r>
            <a:r>
              <a:rPr lang="zh-CN" altLang="en-US" sz="2800" dirty="0" smtClean="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如何实现祖国的完全统一</a:t>
            </a:r>
            <a:endParaRPr lang="zh-CN" altLang="en-US" sz="2800" dirty="0">
              <a:latin typeface="微软雅黑" panose="020B0503020204020204" pitchFamily="34" charset="-122"/>
              <a:ea typeface="微软雅黑" panose="020B0503020204020204" pitchFamily="34" charset="-122"/>
            </a:endParaRPr>
          </a:p>
        </p:txBody>
      </p:sp>
      <p:pic>
        <p:nvPicPr>
          <p:cNvPr id="152579" name="图片 3"/>
          <p:cNvPicPr>
            <a:picLocks noChangeAspect="1" noChangeArrowheads="1"/>
          </p:cNvPicPr>
          <p:nvPr/>
        </p:nvPicPr>
        <p:blipFill>
          <a:blip r:embed="rId1">
            <a:extLst>
              <a:ext uri="{28A0092B-C50C-407E-A947-70E740481C1C}">
                <a14:useLocalDpi xmlns:a14="http://schemas.microsoft.com/office/drawing/2010/main" val="0"/>
              </a:ext>
            </a:extLst>
          </a:blip>
          <a:srcRect l="22916" r="19713" b="14644"/>
          <a:stretch>
            <a:fillRect/>
          </a:stretch>
        </p:blipFill>
        <p:spPr bwMode="auto">
          <a:xfrm>
            <a:off x="1253490" y="2039937"/>
            <a:ext cx="4238942" cy="3083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580" name="TextBox 3"/>
          <p:cNvSpPr txBox="1">
            <a:spLocks noChangeArrowheads="1"/>
          </p:cNvSpPr>
          <p:nvPr/>
        </p:nvSpPr>
        <p:spPr bwMode="auto">
          <a:xfrm>
            <a:off x="5721033" y="2834323"/>
            <a:ext cx="5556567" cy="164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40000"/>
              </a:lnSpc>
            </a:pPr>
            <a:r>
              <a:rPr lang="zh-CN" altLang="zh-CN" sz="2400" dirty="0" smtClean="0">
                <a:latin typeface="黑体" panose="02010609060101010101" charset="-122"/>
                <a:ea typeface="黑体" panose="02010609060101010101" charset="-122"/>
              </a:rPr>
              <a:t>第</a:t>
            </a:r>
            <a:r>
              <a:rPr lang="zh-CN" altLang="en-US" sz="2400" dirty="0" smtClean="0">
                <a:latin typeface="黑体" panose="02010609060101010101" charset="-122"/>
                <a:ea typeface="黑体" panose="02010609060101010101" charset="-122"/>
              </a:rPr>
              <a:t>二</a:t>
            </a:r>
            <a:r>
              <a:rPr lang="zh-CN" altLang="zh-CN" sz="2400" dirty="0" smtClean="0">
                <a:latin typeface="黑体" panose="02010609060101010101" charset="-122"/>
                <a:ea typeface="黑体" panose="02010609060101010101" charset="-122"/>
              </a:rPr>
              <a:t>，</a:t>
            </a:r>
            <a:r>
              <a:rPr lang="zh-CN" altLang="en-US" sz="2400" dirty="0" smtClean="0">
                <a:latin typeface="黑体" panose="02010609060101010101" charset="-122"/>
                <a:ea typeface="黑体" panose="02010609060101010101" charset="-122"/>
              </a:rPr>
              <a:t>加强与台湾的交流。</a:t>
            </a:r>
            <a:r>
              <a:rPr lang="zh-CN" altLang="zh-CN" sz="2400" dirty="0" smtClean="0">
                <a:latin typeface="黑体" panose="02010609060101010101" charset="-122"/>
                <a:ea typeface="黑体" panose="02010609060101010101" charset="-122"/>
              </a:rPr>
              <a:t>坚持</a:t>
            </a:r>
            <a:r>
              <a:rPr lang="zh-CN" altLang="zh-CN" sz="2400" dirty="0">
                <a:latin typeface="黑体" panose="02010609060101010101" charset="-122"/>
                <a:ea typeface="黑体" panose="02010609060101010101" charset="-122"/>
              </a:rPr>
              <a:t>增进互信、良性互动、求同存异、务实进取</a:t>
            </a:r>
            <a:r>
              <a:rPr lang="zh-CN" altLang="zh-CN" sz="2400" dirty="0" smtClean="0">
                <a:latin typeface="黑体" panose="02010609060101010101" charset="-122"/>
                <a:ea typeface="黑体" panose="02010609060101010101" charset="-122"/>
              </a:rPr>
              <a:t>；坚持</a:t>
            </a:r>
            <a:r>
              <a:rPr lang="zh-CN" altLang="zh-CN" sz="2400" dirty="0">
                <a:latin typeface="黑体" panose="02010609060101010101" charset="-122"/>
                <a:ea typeface="黑体" panose="02010609060101010101" charset="-122"/>
              </a:rPr>
              <a:t>稳步推进两岸关系全面发展。</a:t>
            </a:r>
            <a:endParaRPr lang="zh-CN" altLang="zh-CN" sz="2400" dirty="0">
              <a:latin typeface="黑体" panose="02010609060101010101" charset="-122"/>
              <a:ea typeface="黑体" panose="02010609060101010101" charset="-122"/>
            </a:endParaRPr>
          </a:p>
        </p:txBody>
      </p:sp>
    </p:spTree>
  </p:cSld>
  <p:clrMapOvr>
    <a:masterClrMapping/>
  </p:clrMapOvr>
  <p:transition>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内容占位符 2"/>
          <p:cNvSpPr>
            <a:spLocks noGrp="1" noChangeArrowheads="1"/>
          </p:cNvSpPr>
          <p:nvPr/>
        </p:nvSpPr>
        <p:spPr bwMode="auto">
          <a:xfrm>
            <a:off x="1060450" y="1833563"/>
            <a:ext cx="10071100" cy="338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20000"/>
              </a:lnSpc>
              <a:spcBef>
                <a:spcPts val="1000"/>
              </a:spcBef>
              <a:buClr>
                <a:schemeClr val="accent1"/>
              </a:buClr>
              <a:buSzPct val="100000"/>
              <a:buFont typeface="Arial" panose="020B0604020202020204" pitchFamily="34" charset="0"/>
              <a:buChar char="•"/>
            </a:pPr>
            <a:r>
              <a:rPr lang="zh-CN" altLang="en-US" sz="2400" b="1" dirty="0">
                <a:ea typeface="等线" panose="02010600030101010101" pitchFamily="2" charset="-122"/>
              </a:rPr>
              <a:t>亚里士多德：</a:t>
            </a:r>
            <a:r>
              <a:rPr lang="zh-CN" altLang="en-US" sz="2400" dirty="0">
                <a:ea typeface="等线" panose="02010600030101010101" pitchFamily="2" charset="-122"/>
              </a:rPr>
              <a:t>人是天生的政治动物。</a:t>
            </a:r>
            <a:endParaRPr lang="en-US" altLang="zh-CN" sz="2400" dirty="0">
              <a:ea typeface="等线" panose="02010600030101010101" pitchFamily="2" charset="-122"/>
            </a:endParaRPr>
          </a:p>
          <a:p>
            <a:pPr>
              <a:lnSpc>
                <a:spcPct val="120000"/>
              </a:lnSpc>
              <a:spcBef>
                <a:spcPts val="1000"/>
              </a:spcBef>
              <a:buClr>
                <a:schemeClr val="accent1"/>
              </a:buClr>
              <a:buSzPct val="100000"/>
              <a:buFont typeface="Arial" panose="020B0604020202020204" pitchFamily="34" charset="0"/>
              <a:buChar char="•"/>
            </a:pPr>
            <a:r>
              <a:rPr lang="zh-CN" altLang="en-US" sz="2400" b="1" dirty="0">
                <a:ea typeface="等线" panose="02010600030101010101" pitchFamily="2" charset="-122"/>
              </a:rPr>
              <a:t>列宁：</a:t>
            </a:r>
            <a:r>
              <a:rPr lang="zh-CN" altLang="en-US" sz="2400" dirty="0">
                <a:ea typeface="等线" panose="02010600030101010101" pitchFamily="2" charset="-122"/>
              </a:rPr>
              <a:t>政治是一种科学，是一种艺术；政治就是各阶级之间的斗争。</a:t>
            </a:r>
            <a:endParaRPr lang="en-US" altLang="zh-CN" sz="2400" dirty="0">
              <a:ea typeface="等线" panose="02010600030101010101" pitchFamily="2" charset="-122"/>
            </a:endParaRPr>
          </a:p>
          <a:p>
            <a:pPr>
              <a:lnSpc>
                <a:spcPct val="120000"/>
              </a:lnSpc>
              <a:spcBef>
                <a:spcPts val="1000"/>
              </a:spcBef>
              <a:buClr>
                <a:schemeClr val="accent1"/>
              </a:buClr>
              <a:buSzPct val="100000"/>
              <a:buFont typeface="Arial" panose="020B0604020202020204" pitchFamily="34" charset="0"/>
              <a:buChar char="•"/>
            </a:pPr>
            <a:r>
              <a:rPr lang="zh-CN" altLang="en-US" sz="2400" b="1" dirty="0">
                <a:ea typeface="等线" panose="02010600030101010101" pitchFamily="2" charset="-122"/>
              </a:rPr>
              <a:t>孙中山：</a:t>
            </a:r>
            <a:r>
              <a:rPr lang="zh-CN" altLang="en-US" sz="2400" dirty="0">
                <a:ea typeface="等线" panose="02010600030101010101" pitchFamily="2" charset="-122"/>
              </a:rPr>
              <a:t>政治两字的意思，浅而言之，政就是众人的事，治就是管理，管理众人的事便是政治。</a:t>
            </a:r>
            <a:endParaRPr lang="en-US" altLang="zh-CN" sz="2400" dirty="0">
              <a:latin typeface="宋体" panose="02010600030101010101" pitchFamily="2" charset="-122"/>
              <a:ea typeface="宋体" panose="02010600030101010101" pitchFamily="2" charset="-122"/>
            </a:endParaRPr>
          </a:p>
          <a:p>
            <a:pPr>
              <a:lnSpc>
                <a:spcPct val="120000"/>
              </a:lnSpc>
              <a:spcBef>
                <a:spcPts val="1000"/>
              </a:spcBef>
              <a:buClr>
                <a:schemeClr val="accent1"/>
              </a:buClr>
              <a:buSzPct val="100000"/>
              <a:buFont typeface="Arial" panose="020B0604020202020204" pitchFamily="34" charset="0"/>
              <a:buChar char="•"/>
            </a:pPr>
            <a:r>
              <a:rPr lang="zh-CN" altLang="en-US" sz="2400" b="1" dirty="0">
                <a:ea typeface="等线" panose="02010600030101010101" pitchFamily="2" charset="-122"/>
              </a:rPr>
              <a:t>毛泽东：</a:t>
            </a:r>
            <a:r>
              <a:rPr lang="zh-CN" altLang="en-US" sz="2400" dirty="0">
                <a:latin typeface="宋体" panose="02010600030101010101" pitchFamily="2" charset="-122"/>
                <a:ea typeface="宋体" panose="02010600030101010101" pitchFamily="2" charset="-122"/>
              </a:rPr>
              <a:t>政治就是把敌人搞得少少的，把我们搞得多多的。</a:t>
            </a:r>
            <a:endParaRPr lang="en-US" altLang="zh-CN" sz="2400" dirty="0">
              <a:latin typeface="宋体" panose="02010600030101010101" pitchFamily="2" charset="-122"/>
              <a:ea typeface="宋体" panose="02010600030101010101" pitchFamily="2" charset="-122"/>
            </a:endParaRPr>
          </a:p>
          <a:p>
            <a:pPr>
              <a:lnSpc>
                <a:spcPct val="120000"/>
              </a:lnSpc>
              <a:spcBef>
                <a:spcPts val="1000"/>
              </a:spcBef>
              <a:buClr>
                <a:schemeClr val="accent1"/>
              </a:buClr>
              <a:buSzPct val="100000"/>
              <a:buFont typeface="Arial" panose="020B0604020202020204" pitchFamily="34" charset="0"/>
              <a:buChar char="•"/>
            </a:pPr>
            <a:r>
              <a:rPr lang="zh-CN" altLang="en-US" sz="2400" b="1" dirty="0">
                <a:ea typeface="等线" panose="02010600030101010101" pitchFamily="2" charset="-122"/>
              </a:rPr>
              <a:t>阎锡山：</a:t>
            </a:r>
            <a:r>
              <a:rPr lang="zh-CN" altLang="en-US" sz="2400" dirty="0">
                <a:latin typeface="宋体" panose="02010600030101010101" pitchFamily="2" charset="-122"/>
                <a:ea typeface="宋体" panose="02010600030101010101" pitchFamily="2" charset="-122"/>
              </a:rPr>
              <a:t>所谓政治，就是让对手下来，咱们上去！</a:t>
            </a:r>
            <a:endParaRPr lang="zh-CN" altLang="en-US" sz="2400" dirty="0">
              <a:ea typeface="等线" panose="02010600030101010101" pitchFamily="2" charset="-122"/>
            </a:endParaRPr>
          </a:p>
        </p:txBody>
      </p:sp>
      <p:sp>
        <p:nvSpPr>
          <p:cNvPr id="29698" name="标题 3"/>
          <p:cNvSpPr>
            <a:spLocks noGrp="1" noChangeArrowheads="1"/>
          </p:cNvSpPr>
          <p:nvPr/>
        </p:nvSpPr>
        <p:spPr bwMode="auto">
          <a:xfrm>
            <a:off x="1065213" y="76200"/>
            <a:ext cx="9980612"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zh-CN" altLang="en-US" sz="2800" dirty="0" smtClean="0">
                <a:latin typeface="微软雅黑" panose="020B0503020204020204" pitchFamily="34" charset="-122"/>
                <a:ea typeface="微软雅黑" panose="020B0503020204020204" pitchFamily="34" charset="-122"/>
              </a:rPr>
              <a:t>引言：何</a:t>
            </a:r>
            <a:r>
              <a:rPr lang="zh-CN" altLang="en-US" sz="2800" dirty="0">
                <a:latin typeface="微软雅黑" panose="020B0503020204020204" pitchFamily="34" charset="-122"/>
                <a:ea typeface="微软雅黑" panose="020B0503020204020204" pitchFamily="34" charset="-122"/>
              </a:rPr>
              <a:t>为</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政治</a:t>
            </a:r>
            <a:r>
              <a:rPr lang="en-US" altLang="zh-CN"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p:txBody>
      </p:sp>
    </p:spTree>
  </p:cSld>
  <p:clrMapOvr>
    <a:masterClrMapping/>
  </p:clrMapOvr>
  <p:transition>
    <p:random/>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TextBox 3"/>
          <p:cNvSpPr txBox="1">
            <a:spLocks noChangeArrowheads="1"/>
          </p:cNvSpPr>
          <p:nvPr/>
        </p:nvSpPr>
        <p:spPr bwMode="auto">
          <a:xfrm>
            <a:off x="1060450" y="1320800"/>
            <a:ext cx="531018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zh-CN" altLang="en-US" sz="2400" b="1">
                <a:latin typeface="微软雅黑" panose="020B0503020204020204" pitchFamily="34" charset="-122"/>
                <a:ea typeface="微软雅黑" panose="020B0503020204020204" pitchFamily="34" charset="-122"/>
              </a:rPr>
              <a:t>解决台湾问题与实现祖国统一</a:t>
            </a:r>
            <a:endParaRPr lang="zh-CN" altLang="en-US" sz="2400" b="1">
              <a:latin typeface="微软雅黑" panose="020B0503020204020204" pitchFamily="34" charset="-122"/>
              <a:ea typeface="微软雅黑" panose="020B0503020204020204" pitchFamily="34" charset="-122"/>
            </a:endParaRPr>
          </a:p>
        </p:txBody>
      </p:sp>
      <p:sp>
        <p:nvSpPr>
          <p:cNvPr id="152578" name="标题 3"/>
          <p:cNvSpPr>
            <a:spLocks noGrp="1" noChangeArrowheads="1"/>
          </p:cNvSpPr>
          <p:nvPr/>
        </p:nvSpPr>
        <p:spPr bwMode="auto">
          <a:xfrm>
            <a:off x="10763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4.3</a:t>
            </a:r>
            <a:r>
              <a:rPr lang="zh-CN" altLang="en-US" sz="2800" dirty="0" smtClean="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如何实现祖国的完全统一</a:t>
            </a:r>
            <a:endParaRPr lang="zh-CN" altLang="en-US" sz="28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10004" y="2833369"/>
            <a:ext cx="3363595" cy="3219981"/>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5274" y="2917825"/>
            <a:ext cx="6271664" cy="2858288"/>
          </a:xfrm>
          <a:prstGeom prst="rect">
            <a:avLst/>
          </a:prstGeom>
        </p:spPr>
      </p:pic>
      <p:sp>
        <p:nvSpPr>
          <p:cNvPr id="8" name="TextBox 3"/>
          <p:cNvSpPr txBox="1">
            <a:spLocks noChangeArrowheads="1"/>
          </p:cNvSpPr>
          <p:nvPr/>
        </p:nvSpPr>
        <p:spPr bwMode="auto">
          <a:xfrm>
            <a:off x="1076325" y="1945096"/>
            <a:ext cx="5556567" cy="607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40000"/>
              </a:lnSpc>
            </a:pPr>
            <a:r>
              <a:rPr lang="zh-CN" altLang="zh-CN" sz="2400" dirty="0" smtClean="0">
                <a:latin typeface="黑体" panose="02010609060101010101" charset="-122"/>
                <a:ea typeface="黑体" panose="02010609060101010101" charset="-122"/>
              </a:rPr>
              <a:t>第</a:t>
            </a:r>
            <a:r>
              <a:rPr lang="zh-CN" altLang="en-US" sz="2400" dirty="0" smtClean="0">
                <a:latin typeface="黑体" panose="02010609060101010101" charset="-122"/>
                <a:ea typeface="黑体" panose="02010609060101010101" charset="-122"/>
              </a:rPr>
              <a:t>三</a:t>
            </a:r>
            <a:r>
              <a:rPr lang="zh-CN" altLang="zh-CN" sz="2400" dirty="0" smtClean="0">
                <a:latin typeface="黑体" panose="02010609060101010101" charset="-122"/>
                <a:ea typeface="黑体" panose="02010609060101010101" charset="-122"/>
              </a:rPr>
              <a:t>，</a:t>
            </a:r>
            <a:r>
              <a:rPr lang="zh-CN" altLang="en-US" sz="2400" dirty="0" smtClean="0">
                <a:latin typeface="黑体" panose="02010609060101010101" charset="-122"/>
                <a:ea typeface="黑体" panose="02010609060101010101" charset="-122"/>
              </a:rPr>
              <a:t>坚决反对任何形式的台独。</a:t>
            </a:r>
            <a:endParaRPr lang="zh-CN" altLang="zh-CN" sz="2400" dirty="0">
              <a:latin typeface="黑体" panose="02010609060101010101" charset="-122"/>
              <a:ea typeface="黑体" panose="02010609060101010101" charset="-122"/>
            </a:endParaRPr>
          </a:p>
        </p:txBody>
      </p:sp>
    </p:spTree>
  </p:cSld>
  <p:clrMapOvr>
    <a:masterClrMapping/>
  </p:clrMapOvr>
  <p:transition>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标题 3"/>
          <p:cNvSpPr>
            <a:spLocks noGrp="1" noChangeArrowheads="1"/>
          </p:cNvSpPr>
          <p:nvPr/>
        </p:nvSpPr>
        <p:spPr bwMode="auto">
          <a:xfrm>
            <a:off x="10890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1. </a:t>
            </a:r>
            <a:r>
              <a:rPr lang="zh-CN" altLang="en-US" sz="2800" dirty="0">
                <a:latin typeface="微软雅黑" panose="020B0503020204020204" pitchFamily="34" charset="-122"/>
                <a:ea typeface="微软雅黑" panose="020B0503020204020204" pitchFamily="34" charset="-122"/>
              </a:rPr>
              <a:t>坚持中国特色社会主义政治发展道路</a:t>
            </a:r>
            <a:endParaRPr lang="zh-CN" altLang="en-US" sz="28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676938" y="1701800"/>
            <a:ext cx="4949825" cy="4300300"/>
          </a:xfrm>
          <a:prstGeom prst="rect">
            <a:avLst/>
          </a:prstGeom>
        </p:spPr>
      </p:pic>
    </p:spTree>
  </p:cSld>
  <p:clrMapOvr>
    <a:masterClrMapping/>
  </p:clrMapOvr>
  <p:transition>
    <p:rand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标题 3"/>
          <p:cNvSpPr>
            <a:spLocks noGrp="1" noChangeArrowheads="1"/>
          </p:cNvSpPr>
          <p:nvPr/>
        </p:nvSpPr>
        <p:spPr bwMode="auto">
          <a:xfrm>
            <a:off x="10890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1. </a:t>
            </a:r>
            <a:r>
              <a:rPr lang="zh-CN" altLang="en-US" sz="2800" dirty="0">
                <a:latin typeface="微软雅黑" panose="020B0503020204020204" pitchFamily="34" charset="-122"/>
                <a:ea typeface="微软雅黑" panose="020B0503020204020204" pitchFamily="34" charset="-122"/>
              </a:rPr>
              <a:t>坚持中国特色社会主义政治发展道路</a:t>
            </a:r>
            <a:endParaRPr lang="zh-CN" altLang="en-US" sz="28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52047" y="1525731"/>
            <a:ext cx="8636703" cy="4847359"/>
          </a:xfrm>
          <a:prstGeom prst="rect">
            <a:avLst/>
          </a:prstGeom>
        </p:spPr>
      </p:pic>
    </p:spTree>
  </p:cSld>
  <p:clrMapOvr>
    <a:masterClrMapping/>
  </p:clrMapOvr>
  <p:transition>
    <p:rand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标题 3"/>
          <p:cNvSpPr>
            <a:spLocks noGrp="1" noChangeArrowheads="1"/>
          </p:cNvSpPr>
          <p:nvPr/>
        </p:nvSpPr>
        <p:spPr bwMode="auto">
          <a:xfrm>
            <a:off x="10890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1. </a:t>
            </a:r>
            <a:r>
              <a:rPr lang="zh-CN" altLang="en-US" sz="2800" dirty="0">
                <a:latin typeface="微软雅黑" panose="020B0503020204020204" pitchFamily="34" charset="-122"/>
                <a:ea typeface="微软雅黑" panose="020B0503020204020204" pitchFamily="34" charset="-122"/>
              </a:rPr>
              <a:t>坚持中国特色社会主义政治发展道路</a:t>
            </a:r>
            <a:endParaRPr lang="zh-CN" altLang="en-US" sz="28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11342" y="1531216"/>
            <a:ext cx="5929457" cy="4565294"/>
          </a:xfrm>
          <a:prstGeom prst="rect">
            <a:avLst/>
          </a:prstGeom>
        </p:spPr>
      </p:pic>
    </p:spTree>
  </p:cSld>
  <p:clrMapOvr>
    <a:masterClrMapping/>
  </p:clrMapOvr>
  <p:transition>
    <p:rand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标题 3"/>
          <p:cNvSpPr>
            <a:spLocks noGrp="1" noChangeArrowheads="1"/>
          </p:cNvSpPr>
          <p:nvPr/>
        </p:nvSpPr>
        <p:spPr bwMode="auto">
          <a:xfrm>
            <a:off x="10890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1. </a:t>
            </a:r>
            <a:r>
              <a:rPr lang="zh-CN" altLang="en-US" sz="2800" dirty="0">
                <a:latin typeface="微软雅黑" panose="020B0503020204020204" pitchFamily="34" charset="-122"/>
                <a:ea typeface="微软雅黑" panose="020B0503020204020204" pitchFamily="34" charset="-122"/>
              </a:rPr>
              <a:t>坚持中国特色社会主义政治发展道路</a:t>
            </a:r>
            <a:endParaRPr lang="zh-CN" altLang="en-US" sz="28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89025" y="1441267"/>
            <a:ext cx="3893088" cy="2518792"/>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6157" y="1487055"/>
            <a:ext cx="3920616" cy="2473004"/>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5707" y="3637501"/>
            <a:ext cx="3446185" cy="2777283"/>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标题 3"/>
          <p:cNvSpPr>
            <a:spLocks noGrp="1" noChangeArrowheads="1"/>
          </p:cNvSpPr>
          <p:nvPr/>
        </p:nvSpPr>
        <p:spPr bwMode="auto">
          <a:xfrm>
            <a:off x="10890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1. </a:t>
            </a:r>
            <a:r>
              <a:rPr lang="zh-CN" altLang="en-US" sz="2800" dirty="0">
                <a:latin typeface="微软雅黑" panose="020B0503020204020204" pitchFamily="34" charset="-122"/>
                <a:ea typeface="微软雅黑" panose="020B0503020204020204" pitchFamily="34" charset="-122"/>
              </a:rPr>
              <a:t>坚持中国特色社会主义政治发展道路</a:t>
            </a:r>
            <a:endParaRPr lang="zh-CN" altLang="en-US" sz="28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62763" y="1372177"/>
            <a:ext cx="3501375" cy="3137941"/>
          </a:xfrm>
          <a:prstGeom prst="rect">
            <a:avLst/>
          </a:prstGeom>
        </p:spPr>
      </p:pic>
      <p:sp>
        <p:nvSpPr>
          <p:cNvPr id="5" name="TextBox 3"/>
          <p:cNvSpPr txBox="1">
            <a:spLocks noChangeArrowheads="1"/>
          </p:cNvSpPr>
          <p:nvPr/>
        </p:nvSpPr>
        <p:spPr bwMode="auto">
          <a:xfrm>
            <a:off x="1089025" y="4635241"/>
            <a:ext cx="10225520" cy="164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40000"/>
              </a:lnSpc>
            </a:pPr>
            <a:r>
              <a:rPr lang="zh-CN" altLang="en-US" sz="2400" dirty="0" smtClean="0">
                <a:solidFill>
                  <a:schemeClr val="tx2"/>
                </a:solidFill>
                <a:ea typeface="宋体" panose="02010600030101010101" pitchFamily="2" charset="-122"/>
              </a:rPr>
              <a:t>       美国</a:t>
            </a:r>
            <a:r>
              <a:rPr lang="zh-CN" altLang="en-US" sz="2400" dirty="0">
                <a:solidFill>
                  <a:schemeClr val="tx2"/>
                </a:solidFill>
                <a:ea typeface="宋体" panose="02010600030101010101" pitchFamily="2" charset="-122"/>
              </a:rPr>
              <a:t>政治学家亨廷顿就提出，没有一种政治体制是适合于任何时代的，也没有任何一种体制是适合于任何国家的。对于大量处于现代化进程的发展中国家来说，美国政体没有任何参考价值。</a:t>
            </a:r>
            <a:endParaRPr lang="zh-CN" altLang="zh-CN" sz="2400" dirty="0">
              <a:solidFill>
                <a:schemeClr val="tx2"/>
              </a:solidFill>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标题 3"/>
          <p:cNvSpPr>
            <a:spLocks noGrp="1" noChangeArrowheads="1"/>
          </p:cNvSpPr>
          <p:nvPr/>
        </p:nvSpPr>
        <p:spPr bwMode="auto">
          <a:xfrm>
            <a:off x="10890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1. </a:t>
            </a:r>
            <a:r>
              <a:rPr lang="zh-CN" altLang="en-US" sz="2800" dirty="0">
                <a:latin typeface="微软雅黑" panose="020B0503020204020204" pitchFamily="34" charset="-122"/>
                <a:ea typeface="微软雅黑" panose="020B0503020204020204" pitchFamily="34" charset="-122"/>
              </a:rPr>
              <a:t>坚持中国特色社会主义政治发展道路</a:t>
            </a:r>
            <a:endParaRPr lang="zh-CN" altLang="en-US" sz="28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468362" y="1624444"/>
            <a:ext cx="5221937" cy="4827531"/>
          </a:xfrm>
          <a:prstGeom prst="rect">
            <a:avLst/>
          </a:prstGeom>
        </p:spPr>
      </p:pic>
    </p:spTree>
  </p:cSld>
  <p:clrMapOvr>
    <a:masterClrMapping/>
  </p:clrMapOvr>
  <p:transition>
    <p:rand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标题 3"/>
          <p:cNvSpPr>
            <a:spLocks noGrp="1" noChangeArrowheads="1"/>
          </p:cNvSpPr>
          <p:nvPr/>
        </p:nvSpPr>
        <p:spPr bwMode="auto">
          <a:xfrm>
            <a:off x="10890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1. </a:t>
            </a:r>
            <a:r>
              <a:rPr lang="zh-CN" altLang="en-US" sz="2800" dirty="0">
                <a:latin typeface="微软雅黑" panose="020B0503020204020204" pitchFamily="34" charset="-122"/>
                <a:ea typeface="微软雅黑" panose="020B0503020204020204" pitchFamily="34" charset="-122"/>
              </a:rPr>
              <a:t>坚持中国特色社会主义政治发展道路</a:t>
            </a:r>
            <a:endParaRPr lang="zh-CN" altLang="en-US" sz="28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4771" y="1371402"/>
            <a:ext cx="5857895" cy="2674126"/>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4255" y="3591463"/>
            <a:ext cx="5962082" cy="3017768"/>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840509" y="2586990"/>
            <a:ext cx="10667999" cy="1684020"/>
          </a:xfrm>
        </p:spPr>
        <p:txBody>
          <a:bodyPr>
            <a:normAutofit fontScale="90000"/>
          </a:bodyPr>
          <a:lstStyle/>
          <a:p>
            <a:pPr algn="ctr">
              <a:lnSpc>
                <a:spcPts val="6500"/>
              </a:lnSpc>
            </a:pPr>
            <a:r>
              <a:rPr lang="zh-CN" altLang="en-US" dirty="0" smtClean="0">
                <a:sym typeface="+mn-ea"/>
              </a:rPr>
              <a:t>第四部分  中国人民强起来</a:t>
            </a:r>
            <a:br>
              <a:rPr lang="en-US" altLang="zh-CN" dirty="0" smtClean="0">
                <a:sym typeface="+mn-ea"/>
              </a:rPr>
            </a:br>
            <a:r>
              <a:rPr lang="zh-CN" altLang="en-US" sz="3600" dirty="0" smtClean="0">
                <a:sym typeface="+mn-ea"/>
              </a:rPr>
              <a:t>专题</a:t>
            </a:r>
            <a:r>
              <a:rPr lang="zh-CN" altLang="en-US" sz="3600" smtClean="0">
                <a:sym typeface="+mn-ea"/>
              </a:rPr>
              <a:t>十一  </a:t>
            </a:r>
            <a:r>
              <a:rPr lang="zh-CN" altLang="en-US" sz="3600" smtClean="0">
                <a:sym typeface="+mn-ea"/>
              </a:rPr>
              <a:t>建设中国</a:t>
            </a:r>
            <a:r>
              <a:rPr lang="zh-CN" altLang="en-US" sz="3600" smtClean="0">
                <a:sym typeface="+mn-ea"/>
              </a:rPr>
              <a:t>特色</a:t>
            </a:r>
            <a:r>
              <a:rPr lang="zh-CN" altLang="en-US" sz="3600" smtClean="0">
                <a:sym typeface="+mn-ea"/>
              </a:rPr>
              <a:t>社会主义民主政治</a:t>
            </a:r>
            <a:endParaRPr lang="zh-CN" altLang="en-US" sz="36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标题 3"/>
          <p:cNvSpPr>
            <a:spLocks noGrp="1" noChangeArrowheads="1"/>
          </p:cNvSpPr>
          <p:nvPr/>
        </p:nvSpPr>
        <p:spPr bwMode="auto">
          <a:xfrm>
            <a:off x="10890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1. </a:t>
            </a:r>
            <a:r>
              <a:rPr lang="zh-CN" altLang="en-US" sz="2800" dirty="0">
                <a:latin typeface="微软雅黑" panose="020B0503020204020204" pitchFamily="34" charset="-122"/>
                <a:ea typeface="微软雅黑" panose="020B0503020204020204" pitchFamily="34" charset="-122"/>
              </a:rPr>
              <a:t>坚持中国特色社会主义政治发展道路</a:t>
            </a:r>
            <a:endParaRPr lang="zh-CN" altLang="en-US" sz="2800" dirty="0">
              <a:latin typeface="微软雅黑" panose="020B0503020204020204" pitchFamily="34" charset="-122"/>
              <a:ea typeface="微软雅黑" panose="020B0503020204020204" pitchFamily="34" charset="-122"/>
            </a:endParaRPr>
          </a:p>
        </p:txBody>
      </p:sp>
      <p:sp>
        <p:nvSpPr>
          <p:cNvPr id="6" name="TextBox 3"/>
          <p:cNvSpPr txBox="1">
            <a:spLocks noChangeArrowheads="1"/>
          </p:cNvSpPr>
          <p:nvPr/>
        </p:nvSpPr>
        <p:spPr bwMode="auto">
          <a:xfrm>
            <a:off x="1089025" y="1537970"/>
            <a:ext cx="9711690" cy="607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40000"/>
              </a:lnSpc>
            </a:pPr>
            <a:r>
              <a:rPr lang="zh-CN" altLang="en-US" sz="2400" dirty="0" smtClean="0">
                <a:solidFill>
                  <a:schemeClr val="tx2"/>
                </a:solidFill>
                <a:ea typeface="宋体" panose="02010600030101010101" pitchFamily="2" charset="-122"/>
              </a:rPr>
              <a:t>    </a:t>
            </a:r>
            <a:r>
              <a:rPr lang="zh-CN" altLang="en-US" sz="2400" dirty="0" smtClean="0">
                <a:solidFill>
                  <a:schemeClr val="tx2"/>
                </a:solidFill>
                <a:latin typeface="黑体" panose="02010609060101010101" charset="-122"/>
                <a:ea typeface="黑体" panose="02010609060101010101" charset="-122"/>
              </a:rPr>
              <a:t>结论：我们应该自己探索和坚持走适合中国国情的道路。</a:t>
            </a:r>
            <a:endParaRPr lang="zh-CN" altLang="en-US" sz="2400" dirty="0" smtClean="0">
              <a:solidFill>
                <a:schemeClr val="tx2"/>
              </a:solidFill>
              <a:latin typeface="黑体" panose="02010609060101010101" charset="-122"/>
              <a:ea typeface="黑体" panose="02010609060101010101" charset="-122"/>
            </a:endParaRPr>
          </a:p>
        </p:txBody>
      </p:sp>
      <p:sp>
        <p:nvSpPr>
          <p:cNvPr id="3" name="TextBox 3"/>
          <p:cNvSpPr txBox="1">
            <a:spLocks noChangeArrowheads="1"/>
          </p:cNvSpPr>
          <p:nvPr/>
        </p:nvSpPr>
        <p:spPr bwMode="auto">
          <a:xfrm>
            <a:off x="1089025" y="2421255"/>
            <a:ext cx="9711690" cy="2158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40000"/>
              </a:lnSpc>
            </a:pPr>
            <a:r>
              <a:rPr lang="zh-CN" altLang="en-US" sz="2400" dirty="0" smtClean="0">
                <a:solidFill>
                  <a:schemeClr val="tx2"/>
                </a:solidFill>
                <a:ea typeface="宋体" panose="02010600030101010101" pitchFamily="2" charset="-122"/>
              </a:rPr>
              <a:t>    </a:t>
            </a:r>
            <a:r>
              <a:rPr lang="zh-CN" altLang="en-US" sz="2400" dirty="0" smtClean="0">
                <a:solidFill>
                  <a:schemeClr val="tx2"/>
                </a:solidFill>
                <a:latin typeface="黑体" panose="02010609060101010101" charset="-122"/>
                <a:ea typeface="黑体" panose="02010609060101010101" charset="-122"/>
              </a:rPr>
              <a:t>中国特色社会主义政治道路是历史的必然，人民的选择。</a:t>
            </a:r>
            <a:endParaRPr lang="zh-CN" altLang="en-US" sz="2400" dirty="0" smtClean="0">
              <a:solidFill>
                <a:schemeClr val="tx2"/>
              </a:solidFill>
              <a:latin typeface="黑体" panose="02010609060101010101" charset="-122"/>
              <a:ea typeface="黑体" panose="02010609060101010101" charset="-122"/>
            </a:endParaRPr>
          </a:p>
          <a:p>
            <a:pPr>
              <a:lnSpc>
                <a:spcPct val="140000"/>
              </a:lnSpc>
            </a:pPr>
            <a:r>
              <a:rPr lang="zh-CN" altLang="en-US" sz="2400" dirty="0" smtClean="0">
                <a:solidFill>
                  <a:schemeClr val="tx2"/>
                </a:solidFill>
                <a:latin typeface="黑体" panose="02010609060101010101" charset="-122"/>
                <a:ea typeface="黑体" panose="02010609060101010101" charset="-122"/>
              </a:rPr>
              <a:t>    中国特色社会主义政治发展道路是近代以来中国人民长期奋斗的历史逻辑、理论逻辑、实践逻辑的必然结果，是坚持党的本质属性、践行党的根本宗旨的必然要求。</a:t>
            </a:r>
            <a:endParaRPr lang="zh-CN" altLang="en-US" sz="2400" dirty="0" smtClean="0">
              <a:solidFill>
                <a:schemeClr val="tx2"/>
              </a:solidFill>
              <a:latin typeface="黑体" panose="02010609060101010101" charset="-122"/>
              <a:ea typeface="黑体" panose="0201060906010101010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标题 3"/>
          <p:cNvSpPr>
            <a:spLocks noGrp="1" noChangeArrowheads="1"/>
          </p:cNvSpPr>
          <p:nvPr/>
        </p:nvSpPr>
        <p:spPr bwMode="auto">
          <a:xfrm>
            <a:off x="10890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1. </a:t>
            </a:r>
            <a:r>
              <a:rPr lang="zh-CN" altLang="en-US" sz="2800" dirty="0">
                <a:latin typeface="微软雅黑" panose="020B0503020204020204" pitchFamily="34" charset="-122"/>
                <a:ea typeface="微软雅黑" panose="020B0503020204020204" pitchFamily="34" charset="-122"/>
              </a:rPr>
              <a:t>坚持中国特色社会主义政治发展道路</a:t>
            </a:r>
            <a:endParaRPr lang="zh-CN" altLang="en-US" sz="2800" dirty="0">
              <a:latin typeface="微软雅黑" panose="020B0503020204020204" pitchFamily="34" charset="-122"/>
              <a:ea typeface="微软雅黑" panose="020B0503020204020204" pitchFamily="34" charset="-122"/>
            </a:endParaRPr>
          </a:p>
        </p:txBody>
      </p:sp>
      <p:sp>
        <p:nvSpPr>
          <p:cNvPr id="3" name="TextBox 3"/>
          <p:cNvSpPr txBox="1">
            <a:spLocks noChangeArrowheads="1"/>
          </p:cNvSpPr>
          <p:nvPr/>
        </p:nvSpPr>
        <p:spPr bwMode="auto">
          <a:xfrm>
            <a:off x="1089660" y="1648460"/>
            <a:ext cx="10089515" cy="267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40000"/>
              </a:lnSpc>
            </a:pPr>
            <a:r>
              <a:rPr lang="zh-CN" altLang="en-US" sz="2400" dirty="0" smtClean="0">
                <a:solidFill>
                  <a:schemeClr val="tx2"/>
                </a:solidFill>
                <a:ea typeface="宋体" panose="02010600030101010101" pitchFamily="2" charset="-122"/>
              </a:rPr>
              <a:t>    </a:t>
            </a:r>
            <a:r>
              <a:rPr lang="zh-CN" altLang="en-US" sz="2400" dirty="0" smtClean="0">
                <a:solidFill>
                  <a:schemeClr val="tx2"/>
                </a:solidFill>
                <a:latin typeface="黑体" panose="02010609060101010101" charset="-122"/>
                <a:ea typeface="黑体" panose="02010609060101010101" charset="-122"/>
              </a:rPr>
              <a:t>在中国特色社会主义新时代，我们要以更大的力度、更实的措施发展社会主义民主，坚持党的领导、人民当家作主、依法治国的有机统一。</a:t>
            </a:r>
            <a:endParaRPr lang="zh-CN" altLang="en-US" sz="2400" dirty="0" smtClean="0">
              <a:solidFill>
                <a:schemeClr val="tx2"/>
              </a:solidFill>
              <a:latin typeface="黑体" panose="02010609060101010101" charset="-122"/>
              <a:ea typeface="黑体" panose="02010609060101010101" charset="-122"/>
            </a:endParaRPr>
          </a:p>
          <a:p>
            <a:pPr>
              <a:lnSpc>
                <a:spcPct val="140000"/>
              </a:lnSpc>
            </a:pPr>
            <a:endParaRPr lang="zh-CN" altLang="en-US" sz="2400" dirty="0" smtClean="0">
              <a:solidFill>
                <a:schemeClr val="tx2"/>
              </a:solidFill>
              <a:latin typeface="黑体" panose="02010609060101010101" charset="-122"/>
              <a:ea typeface="黑体" panose="02010609060101010101" charset="-122"/>
            </a:endParaRPr>
          </a:p>
          <a:p>
            <a:pPr>
              <a:lnSpc>
                <a:spcPct val="140000"/>
              </a:lnSpc>
            </a:pPr>
            <a:r>
              <a:rPr lang="zh-CN" altLang="en-US" sz="2400" dirty="0" smtClean="0">
                <a:solidFill>
                  <a:schemeClr val="tx2"/>
                </a:solidFill>
                <a:latin typeface="黑体" panose="02010609060101010101" charset="-122"/>
                <a:ea typeface="黑体" panose="02010609060101010101" charset="-122"/>
              </a:rPr>
              <a:t>    这三者是中国特色社会主义政治发展道路的三个要素，是三位一体、内在统一、不可分割的有机整体，统一于我国社会主义民主政治伟大实践。</a:t>
            </a:r>
            <a:endParaRPr lang="zh-CN" altLang="en-US" sz="2400" dirty="0" smtClean="0">
              <a:solidFill>
                <a:schemeClr val="tx2"/>
              </a:solidFill>
              <a:latin typeface="黑体" panose="02010609060101010101" charset="-122"/>
              <a:ea typeface="黑体" panose="0201060906010101010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标题 3"/>
          <p:cNvSpPr>
            <a:spLocks noGrp="1" noChangeArrowheads="1"/>
          </p:cNvSpPr>
          <p:nvPr/>
        </p:nvSpPr>
        <p:spPr bwMode="auto">
          <a:xfrm>
            <a:off x="10890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1. </a:t>
            </a:r>
            <a:r>
              <a:rPr lang="zh-CN" altLang="en-US" sz="2800" dirty="0">
                <a:latin typeface="微软雅黑" panose="020B0503020204020204" pitchFamily="34" charset="-122"/>
                <a:ea typeface="微软雅黑" panose="020B0503020204020204" pitchFamily="34" charset="-122"/>
              </a:rPr>
              <a:t>坚持中国特色社会主义政治发展道路</a:t>
            </a:r>
            <a:endParaRPr lang="zh-CN" altLang="en-US" sz="28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801388" y="2502408"/>
            <a:ext cx="2483106" cy="2398279"/>
          </a:xfrm>
          <a:prstGeom prst="rect">
            <a:avLst/>
          </a:prstGeom>
        </p:spPr>
      </p:pic>
      <p:sp>
        <p:nvSpPr>
          <p:cNvPr id="6" name="TextBox 3"/>
          <p:cNvSpPr txBox="1">
            <a:spLocks noChangeArrowheads="1"/>
          </p:cNvSpPr>
          <p:nvPr/>
        </p:nvSpPr>
        <p:spPr bwMode="auto">
          <a:xfrm>
            <a:off x="1089025" y="2740096"/>
            <a:ext cx="7712363" cy="2158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40000"/>
              </a:lnSpc>
            </a:pPr>
            <a:r>
              <a:rPr lang="zh-CN" altLang="en-US" sz="2400" dirty="0" smtClean="0">
                <a:solidFill>
                  <a:schemeClr val="tx2"/>
                </a:solidFill>
                <a:ea typeface="宋体" panose="02010600030101010101" pitchFamily="2" charset="-122"/>
              </a:rPr>
              <a:t>    </a:t>
            </a:r>
            <a:r>
              <a:rPr lang="zh-CN" altLang="en-US" sz="2400" dirty="0" smtClean="0">
                <a:solidFill>
                  <a:schemeClr val="tx2"/>
                </a:solidFill>
                <a:latin typeface="黑体" panose="02010609060101010101" charset="-122"/>
                <a:ea typeface="黑体" panose="02010609060101010101" charset="-122"/>
              </a:rPr>
              <a:t>党</a:t>
            </a:r>
            <a:r>
              <a:rPr lang="zh-CN" altLang="en-US" sz="2400" dirty="0">
                <a:solidFill>
                  <a:schemeClr val="tx2"/>
                </a:solidFill>
                <a:latin typeface="黑体" panose="02010609060101010101" charset="-122"/>
                <a:ea typeface="黑体" panose="02010609060101010101" charset="-122"/>
              </a:rPr>
              <a:t>的领导是人民当家作主和依法治国的根本保证。坚持党的领导，就要发挥党领导全局，协调各方的领导核心作用。改进党的领导方式和执政方式，保证党领导人民有效治国家。</a:t>
            </a:r>
            <a:endParaRPr lang="zh-CN" altLang="zh-CN" sz="2400" dirty="0">
              <a:solidFill>
                <a:schemeClr val="tx2"/>
              </a:solidFill>
              <a:latin typeface="黑体" panose="02010609060101010101" charset="-122"/>
              <a:ea typeface="黑体" panose="0201060906010101010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标题 3"/>
          <p:cNvSpPr>
            <a:spLocks noGrp="1" noChangeArrowheads="1"/>
          </p:cNvSpPr>
          <p:nvPr/>
        </p:nvSpPr>
        <p:spPr bwMode="auto">
          <a:xfrm>
            <a:off x="10890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1. </a:t>
            </a:r>
            <a:r>
              <a:rPr lang="zh-CN" altLang="en-US" sz="2800" dirty="0">
                <a:latin typeface="微软雅黑" panose="020B0503020204020204" pitchFamily="34" charset="-122"/>
                <a:ea typeface="微软雅黑" panose="020B0503020204020204" pitchFamily="34" charset="-122"/>
              </a:rPr>
              <a:t>坚持中国特色社会主义政治发展道路</a:t>
            </a:r>
            <a:endParaRPr lang="zh-CN" altLang="en-US" sz="28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89025" y="2506230"/>
            <a:ext cx="2374706" cy="2315152"/>
          </a:xfrm>
          <a:prstGeom prst="rect">
            <a:avLst/>
          </a:prstGeom>
        </p:spPr>
      </p:pic>
      <p:sp>
        <p:nvSpPr>
          <p:cNvPr id="6" name="TextBox 3"/>
          <p:cNvSpPr txBox="1">
            <a:spLocks noChangeArrowheads="1"/>
          </p:cNvSpPr>
          <p:nvPr/>
        </p:nvSpPr>
        <p:spPr bwMode="auto">
          <a:xfrm>
            <a:off x="3851564" y="2066445"/>
            <a:ext cx="7037243" cy="3192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40000"/>
              </a:lnSpc>
            </a:pPr>
            <a:r>
              <a:rPr lang="zh-CN" altLang="en-US" sz="2400" dirty="0" smtClean="0">
                <a:solidFill>
                  <a:schemeClr val="tx2"/>
                </a:solidFill>
                <a:ea typeface="宋体" panose="02010600030101010101" pitchFamily="2" charset="-122"/>
              </a:rPr>
              <a:t>       </a:t>
            </a:r>
            <a:r>
              <a:rPr lang="zh-CN" altLang="en-US" sz="2400" dirty="0" smtClean="0">
                <a:solidFill>
                  <a:schemeClr val="tx2"/>
                </a:solidFill>
                <a:latin typeface="黑体" panose="02010609060101010101" charset="-122"/>
                <a:ea typeface="黑体" panose="02010609060101010101" charset="-122"/>
              </a:rPr>
              <a:t>人民</a:t>
            </a:r>
            <a:r>
              <a:rPr lang="zh-CN" altLang="en-US" sz="2400" dirty="0">
                <a:solidFill>
                  <a:schemeClr val="tx2"/>
                </a:solidFill>
                <a:latin typeface="黑体" panose="02010609060101010101" charset="-122"/>
                <a:ea typeface="黑体" panose="02010609060101010101" charset="-122"/>
              </a:rPr>
              <a:t>当家作主是社会主义民主政治的本质和核心要求。实现人民当家作主，就要扩大人民有序政治参与，保证人民依法实行民主选举、民主协商、民主决策、民主管理、民主监督。巩固基层政权，完善基层民主制度，保障人民知情权、参与权、表达权、监督权。</a:t>
            </a:r>
            <a:endParaRPr lang="zh-CN" altLang="zh-CN" sz="2400" dirty="0">
              <a:solidFill>
                <a:schemeClr val="tx2"/>
              </a:solidFill>
              <a:latin typeface="黑体" panose="02010609060101010101" charset="-122"/>
              <a:ea typeface="黑体" panose="0201060906010101010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标题 3"/>
          <p:cNvSpPr>
            <a:spLocks noGrp="1" noChangeArrowheads="1"/>
          </p:cNvSpPr>
          <p:nvPr/>
        </p:nvSpPr>
        <p:spPr bwMode="auto">
          <a:xfrm>
            <a:off x="10890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1. </a:t>
            </a:r>
            <a:r>
              <a:rPr lang="zh-CN" altLang="en-US" sz="2800" dirty="0">
                <a:latin typeface="微软雅黑" panose="020B0503020204020204" pitchFamily="34" charset="-122"/>
                <a:ea typeface="微软雅黑" panose="020B0503020204020204" pitchFamily="34" charset="-122"/>
              </a:rPr>
              <a:t>坚持中国特色社会主义政治发展道路</a:t>
            </a:r>
            <a:endParaRPr lang="zh-CN" altLang="en-US" sz="28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581015" y="2113684"/>
            <a:ext cx="2679146" cy="2569152"/>
          </a:xfrm>
          <a:prstGeom prst="rect">
            <a:avLst/>
          </a:prstGeom>
        </p:spPr>
      </p:pic>
      <p:sp>
        <p:nvSpPr>
          <p:cNvPr id="6" name="TextBox 3"/>
          <p:cNvSpPr txBox="1">
            <a:spLocks noChangeArrowheads="1"/>
          </p:cNvSpPr>
          <p:nvPr/>
        </p:nvSpPr>
        <p:spPr bwMode="auto">
          <a:xfrm>
            <a:off x="1163782" y="1955609"/>
            <a:ext cx="7417233" cy="267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40000"/>
              </a:lnSpc>
            </a:pPr>
            <a:r>
              <a:rPr lang="zh-CN" altLang="en-US" sz="2400" dirty="0" smtClean="0">
                <a:solidFill>
                  <a:schemeClr val="tx2"/>
                </a:solidFill>
                <a:ea typeface="宋体" panose="02010600030101010101" pitchFamily="2" charset="-122"/>
              </a:rPr>
              <a:t>    </a:t>
            </a:r>
            <a:r>
              <a:rPr lang="zh-CN" altLang="en-US" sz="2400" dirty="0" smtClean="0">
                <a:solidFill>
                  <a:schemeClr val="tx2"/>
                </a:solidFill>
                <a:latin typeface="黑体" panose="02010609060101010101" charset="-122"/>
                <a:ea typeface="黑体" panose="02010609060101010101" charset="-122"/>
              </a:rPr>
              <a:t>依法</a:t>
            </a:r>
            <a:r>
              <a:rPr lang="zh-CN" altLang="en-US" sz="2400" dirty="0">
                <a:solidFill>
                  <a:schemeClr val="tx2"/>
                </a:solidFill>
                <a:latin typeface="黑体" panose="02010609060101010101" charset="-122"/>
                <a:ea typeface="黑体" panose="02010609060101010101" charset="-122"/>
              </a:rPr>
              <a:t>治国是党领导人民治理国家的基本方式，坚持依法治国就要维护国家法制统一、尊严、权威，加强人权法治保障，保证人民依法享有广泛权利和自由。健全依法决策机制，构建决策科学、执行坚决、监督有力的权力运行机制</a:t>
            </a:r>
            <a:r>
              <a:rPr lang="zh-CN" altLang="en-US" sz="2400" dirty="0" smtClean="0">
                <a:solidFill>
                  <a:schemeClr val="tx2"/>
                </a:solidFill>
                <a:latin typeface="黑体" panose="02010609060101010101" charset="-122"/>
                <a:ea typeface="黑体" panose="02010609060101010101" charset="-122"/>
              </a:rPr>
              <a:t>。</a:t>
            </a:r>
            <a:endParaRPr lang="zh-CN" altLang="zh-CN" sz="2400" dirty="0">
              <a:solidFill>
                <a:schemeClr val="tx2"/>
              </a:solidFill>
              <a:latin typeface="黑体" panose="02010609060101010101" charset="-122"/>
              <a:ea typeface="黑体" panose="0201060906010101010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标题 3"/>
          <p:cNvSpPr>
            <a:spLocks noGrp="1" noChangeArrowheads="1"/>
          </p:cNvSpPr>
          <p:nvPr/>
        </p:nvSpPr>
        <p:spPr bwMode="auto">
          <a:xfrm>
            <a:off x="10890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1. </a:t>
            </a:r>
            <a:r>
              <a:rPr lang="zh-CN" altLang="en-US" sz="2800" dirty="0">
                <a:latin typeface="微软雅黑" panose="020B0503020204020204" pitchFamily="34" charset="-122"/>
                <a:ea typeface="微软雅黑" panose="020B0503020204020204" pitchFamily="34" charset="-122"/>
              </a:rPr>
              <a:t>坚持中国特色社会主义政治发展道路</a:t>
            </a:r>
            <a:endParaRPr lang="zh-CN" altLang="en-US" sz="2800" dirty="0">
              <a:latin typeface="微软雅黑" panose="020B0503020204020204" pitchFamily="34" charset="-122"/>
              <a:ea typeface="微软雅黑" panose="020B0503020204020204" pitchFamily="34" charset="-122"/>
            </a:endParaRPr>
          </a:p>
        </p:txBody>
      </p:sp>
      <p:sp>
        <p:nvSpPr>
          <p:cNvPr id="4" name="TextBox 3"/>
          <p:cNvSpPr txBox="1">
            <a:spLocks noChangeArrowheads="1"/>
          </p:cNvSpPr>
          <p:nvPr/>
        </p:nvSpPr>
        <p:spPr bwMode="auto">
          <a:xfrm>
            <a:off x="869950" y="1617345"/>
            <a:ext cx="10342245" cy="422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40000"/>
              </a:lnSpc>
            </a:pPr>
            <a:r>
              <a:rPr lang="en-US" altLang="zh-CN" sz="2400" dirty="0">
                <a:solidFill>
                  <a:schemeClr val="tx2"/>
                </a:solidFill>
                <a:ea typeface="宋体" panose="02010600030101010101" pitchFamily="2" charset="-122"/>
              </a:rPr>
              <a:t>    </a:t>
            </a:r>
            <a:r>
              <a:rPr lang="zh-CN" altLang="en-US" sz="2400" dirty="0" smtClean="0">
                <a:solidFill>
                  <a:schemeClr val="tx2"/>
                </a:solidFill>
                <a:latin typeface="黑体" panose="02010609060101010101" charset="-122"/>
                <a:ea typeface="黑体" panose="02010609060101010101" charset="-122"/>
                <a:cs typeface="黑体" panose="02010609060101010101" charset="-122"/>
              </a:rPr>
              <a:t>建设</a:t>
            </a:r>
            <a:r>
              <a:rPr lang="zh-CN" altLang="zh-CN" sz="2400" dirty="0">
                <a:solidFill>
                  <a:schemeClr val="tx2"/>
                </a:solidFill>
                <a:latin typeface="黑体" panose="02010609060101010101" charset="-122"/>
                <a:ea typeface="黑体" panose="02010609060101010101" charset="-122"/>
                <a:cs typeface="黑体" panose="02010609060101010101" charset="-122"/>
              </a:rPr>
              <a:t>中国特色社会主义民主政治，要坚持</a:t>
            </a:r>
            <a:r>
              <a:rPr lang="zh-CN" altLang="zh-CN" sz="2400" dirty="0">
                <a:solidFill>
                  <a:srgbClr val="FF0000"/>
                </a:solidFill>
                <a:latin typeface="黑体" panose="02010609060101010101" charset="-122"/>
                <a:ea typeface="黑体" panose="02010609060101010101" charset="-122"/>
                <a:cs typeface="黑体" panose="02010609060101010101" charset="-122"/>
              </a:rPr>
              <a:t>党的领导、人民当家作主和依法治国</a:t>
            </a:r>
            <a:r>
              <a:rPr lang="zh-CN" altLang="zh-CN" sz="2400" dirty="0">
                <a:solidFill>
                  <a:schemeClr val="tx2"/>
                </a:solidFill>
                <a:latin typeface="黑体" panose="02010609060101010101" charset="-122"/>
                <a:ea typeface="黑体" panose="02010609060101010101" charset="-122"/>
                <a:cs typeface="黑体" panose="02010609060101010101" charset="-122"/>
              </a:rPr>
              <a:t>三位一体，不可分割。</a:t>
            </a:r>
            <a:endParaRPr lang="zh-CN" altLang="zh-CN" sz="2400" dirty="0">
              <a:solidFill>
                <a:schemeClr val="tx2"/>
              </a:solidFill>
              <a:latin typeface="黑体" panose="02010609060101010101" charset="-122"/>
              <a:ea typeface="黑体" panose="02010609060101010101" charset="-122"/>
              <a:cs typeface="黑体" panose="02010609060101010101" charset="-122"/>
            </a:endParaRPr>
          </a:p>
          <a:p>
            <a:pPr>
              <a:lnSpc>
                <a:spcPct val="140000"/>
              </a:lnSpc>
            </a:pPr>
            <a:r>
              <a:rPr lang="zh-CN" altLang="zh-CN" sz="2400" dirty="0">
                <a:solidFill>
                  <a:schemeClr val="tx2"/>
                </a:solidFill>
                <a:latin typeface="黑体" panose="02010609060101010101" charset="-122"/>
                <a:ea typeface="黑体" panose="02010609060101010101" charset="-122"/>
                <a:cs typeface="黑体" panose="02010609060101010101" charset="-122"/>
              </a:rPr>
              <a:t>    中国共产党的领导              </a:t>
            </a:r>
            <a:r>
              <a:rPr lang="zh-CN" altLang="zh-CN" sz="2400" dirty="0">
                <a:solidFill>
                  <a:schemeClr val="tx2"/>
                </a:solidFill>
                <a:latin typeface="黑体" panose="02010609060101010101" charset="-122"/>
                <a:ea typeface="黑体" panose="02010609060101010101" charset="-122"/>
                <a:cs typeface="黑体" panose="02010609060101010101" charset="-122"/>
                <a:sym typeface="+mn-ea"/>
              </a:rPr>
              <a:t>根本保证</a:t>
            </a:r>
            <a:endParaRPr lang="zh-CN" altLang="zh-CN" sz="2400" dirty="0">
              <a:solidFill>
                <a:schemeClr val="tx2"/>
              </a:solidFill>
              <a:latin typeface="黑体" panose="02010609060101010101" charset="-122"/>
              <a:ea typeface="黑体" panose="02010609060101010101" charset="-122"/>
              <a:cs typeface="黑体" panose="02010609060101010101" charset="-122"/>
            </a:endParaRPr>
          </a:p>
          <a:p>
            <a:pPr>
              <a:lnSpc>
                <a:spcPct val="140000"/>
              </a:lnSpc>
            </a:pPr>
            <a:r>
              <a:rPr lang="zh-CN" altLang="zh-CN" sz="2400" dirty="0">
                <a:solidFill>
                  <a:schemeClr val="tx2"/>
                </a:solidFill>
                <a:latin typeface="黑体" panose="02010609060101010101" charset="-122"/>
                <a:ea typeface="黑体" panose="02010609060101010101" charset="-122"/>
                <a:cs typeface="黑体" panose="02010609060101010101" charset="-122"/>
              </a:rPr>
              <a:t>     人民当家作主                 本质特征      </a:t>
            </a:r>
            <a:endParaRPr lang="zh-CN" altLang="zh-CN" sz="2400" dirty="0">
              <a:solidFill>
                <a:schemeClr val="tx2"/>
              </a:solidFill>
              <a:latin typeface="黑体" panose="02010609060101010101" charset="-122"/>
              <a:ea typeface="黑体" panose="02010609060101010101" charset="-122"/>
              <a:cs typeface="黑体" panose="02010609060101010101" charset="-122"/>
            </a:endParaRPr>
          </a:p>
          <a:p>
            <a:pPr>
              <a:lnSpc>
                <a:spcPct val="140000"/>
              </a:lnSpc>
            </a:pPr>
            <a:r>
              <a:rPr lang="zh-CN" altLang="zh-CN" sz="2400" dirty="0">
                <a:solidFill>
                  <a:schemeClr val="tx2"/>
                </a:solidFill>
                <a:latin typeface="黑体" panose="02010609060101010101" charset="-122"/>
                <a:ea typeface="黑体" panose="02010609060101010101" charset="-122"/>
                <a:cs typeface="黑体" panose="02010609060101010101" charset="-122"/>
              </a:rPr>
              <a:t>       依法治国                   基本方式</a:t>
            </a:r>
            <a:endParaRPr lang="zh-CN" altLang="zh-CN" sz="2400" dirty="0">
              <a:solidFill>
                <a:schemeClr val="tx2"/>
              </a:solidFill>
              <a:latin typeface="黑体" panose="02010609060101010101" charset="-122"/>
              <a:ea typeface="黑体" panose="02010609060101010101" charset="-122"/>
              <a:cs typeface="黑体" panose="02010609060101010101" charset="-122"/>
            </a:endParaRPr>
          </a:p>
          <a:p>
            <a:pPr>
              <a:lnSpc>
                <a:spcPct val="140000"/>
              </a:lnSpc>
            </a:pPr>
            <a:endParaRPr lang="zh-CN" altLang="zh-CN" sz="2400" dirty="0">
              <a:solidFill>
                <a:schemeClr val="tx2"/>
              </a:solidFill>
              <a:latin typeface="黑体" panose="02010609060101010101" charset="-122"/>
              <a:ea typeface="黑体" panose="02010609060101010101" charset="-122"/>
              <a:cs typeface="黑体" panose="02010609060101010101" charset="-122"/>
            </a:endParaRPr>
          </a:p>
          <a:p>
            <a:pPr>
              <a:lnSpc>
                <a:spcPct val="140000"/>
              </a:lnSpc>
            </a:pPr>
            <a:r>
              <a:rPr lang="zh-CN" altLang="zh-CN" sz="2400" dirty="0">
                <a:solidFill>
                  <a:schemeClr val="tx2"/>
                </a:solidFill>
                <a:latin typeface="黑体" panose="02010609060101010101" charset="-122"/>
                <a:ea typeface="黑体" panose="02010609060101010101" charset="-122"/>
                <a:cs typeface="黑体" panose="02010609060101010101" charset="-122"/>
              </a:rPr>
              <a:t>    </a:t>
            </a:r>
            <a:r>
              <a:rPr lang="zh-CN" altLang="zh-CN" sz="2400" dirty="0" smtClean="0">
                <a:solidFill>
                  <a:schemeClr val="tx2"/>
                </a:solidFill>
                <a:latin typeface="黑体" panose="02010609060101010101" charset="-122"/>
                <a:ea typeface="黑体" panose="02010609060101010101" charset="-122"/>
                <a:cs typeface="黑体" panose="02010609060101010101" charset="-122"/>
              </a:rPr>
              <a:t>党</a:t>
            </a:r>
            <a:r>
              <a:rPr lang="zh-CN" altLang="zh-CN" sz="2400" dirty="0">
                <a:solidFill>
                  <a:schemeClr val="tx2"/>
                </a:solidFill>
                <a:latin typeface="黑体" panose="02010609060101010101" charset="-122"/>
                <a:ea typeface="黑体" panose="02010609060101010101" charset="-122"/>
                <a:cs typeface="黑体" panose="02010609060101010101" charset="-122"/>
              </a:rPr>
              <a:t>的领导相当于其头脑，人民当家作主相当于其身体，依法治国相当于腿脚，它们各有其不可替代的价值，决不能把它们分割开来或者对立起来。</a:t>
            </a:r>
            <a:endParaRPr lang="zh-CN" altLang="zh-CN" sz="2400" dirty="0">
              <a:solidFill>
                <a:schemeClr val="tx2"/>
              </a:solidFill>
              <a:latin typeface="黑体" panose="02010609060101010101" charset="-122"/>
              <a:ea typeface="黑体" panose="02010609060101010101" charset="-122"/>
              <a:cs typeface="黑体" panose="02010609060101010101" charset="-122"/>
            </a:endParaRPr>
          </a:p>
        </p:txBody>
      </p:sp>
      <p:sp>
        <p:nvSpPr>
          <p:cNvPr id="2" name="右箭头 1"/>
          <p:cNvSpPr/>
          <p:nvPr/>
        </p:nvSpPr>
        <p:spPr>
          <a:xfrm>
            <a:off x="4537075" y="3406140"/>
            <a:ext cx="979170" cy="191135"/>
          </a:xfrm>
          <a:prstGeom prst="rightArrow">
            <a:avLst/>
          </a:prstGeom>
          <a:ln w="28575" cmpd="sng">
            <a:solidFill>
              <a:srgbClr val="D13D5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右箭头 2"/>
          <p:cNvSpPr/>
          <p:nvPr/>
        </p:nvSpPr>
        <p:spPr>
          <a:xfrm>
            <a:off x="4537075" y="2940050"/>
            <a:ext cx="979170" cy="191135"/>
          </a:xfrm>
          <a:prstGeom prst="rightArrow">
            <a:avLst/>
          </a:prstGeom>
          <a:ln w="28575" cmpd="sng">
            <a:solidFill>
              <a:srgbClr val="D13D5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右箭头 4"/>
          <p:cNvSpPr/>
          <p:nvPr/>
        </p:nvSpPr>
        <p:spPr>
          <a:xfrm>
            <a:off x="4537075" y="3885565"/>
            <a:ext cx="979170" cy="191135"/>
          </a:xfrm>
          <a:prstGeom prst="rightArrow">
            <a:avLst/>
          </a:prstGeom>
          <a:ln w="28575" cmpd="sng">
            <a:solidFill>
              <a:srgbClr val="D13D5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右大括号 5"/>
          <p:cNvSpPr/>
          <p:nvPr/>
        </p:nvSpPr>
        <p:spPr>
          <a:xfrm>
            <a:off x="7567930" y="3013075"/>
            <a:ext cx="264160" cy="1063625"/>
          </a:xfrm>
          <a:prstGeom prst="rightBrace">
            <a:avLst/>
          </a:prstGeom>
          <a:ln w="44450">
            <a:solidFill>
              <a:srgbClr val="D13D55"/>
            </a:solidFill>
          </a:ln>
        </p:spPr>
        <p:style>
          <a:lnRef idx="1">
            <a:schemeClr val="accent1"/>
          </a:lnRef>
          <a:fillRef idx="0">
            <a:schemeClr val="accent1"/>
          </a:fillRef>
          <a:effectRef idx="0">
            <a:schemeClr val="accent1"/>
          </a:effectRef>
          <a:fontRef idx="minor">
            <a:schemeClr val="tx1"/>
          </a:fontRef>
        </p:style>
        <p:txBody>
          <a:bodyPr/>
          <a:p>
            <a:endParaRPr lang="zh-CN" altLang="en-US"/>
          </a:p>
        </p:txBody>
      </p:sp>
      <p:sp>
        <p:nvSpPr>
          <p:cNvPr id="7" name="文本框 6"/>
          <p:cNvSpPr txBox="1"/>
          <p:nvPr/>
        </p:nvSpPr>
        <p:spPr>
          <a:xfrm>
            <a:off x="8058150" y="3131185"/>
            <a:ext cx="2621280" cy="829945"/>
          </a:xfrm>
          <a:prstGeom prst="rect">
            <a:avLst/>
          </a:prstGeom>
          <a:noFill/>
        </p:spPr>
        <p:txBody>
          <a:bodyPr wrap="none" rtlCol="0">
            <a:spAutoFit/>
          </a:bodyPr>
          <a:p>
            <a:pPr algn="ctr"/>
            <a:r>
              <a:rPr lang="zh-CN" altLang="zh-CN" sz="2400" dirty="0">
                <a:solidFill>
                  <a:schemeClr val="tx2"/>
                </a:solidFill>
                <a:latin typeface="黑体" panose="02010609060101010101" charset="-122"/>
                <a:ea typeface="黑体" panose="02010609060101010101" charset="-122"/>
                <a:cs typeface="黑体" panose="02010609060101010101" charset="-122"/>
                <a:sym typeface="+mn-ea"/>
              </a:rPr>
              <a:t>社会主义</a:t>
            </a:r>
            <a:endParaRPr lang="zh-CN" altLang="zh-CN" sz="2400" dirty="0">
              <a:solidFill>
                <a:schemeClr val="tx2"/>
              </a:solidFill>
              <a:latin typeface="黑体" panose="02010609060101010101" charset="-122"/>
              <a:ea typeface="黑体" panose="02010609060101010101" charset="-122"/>
              <a:cs typeface="黑体" panose="02010609060101010101" charset="-122"/>
              <a:sym typeface="+mn-ea"/>
            </a:endParaRPr>
          </a:p>
          <a:p>
            <a:pPr algn="ctr"/>
            <a:r>
              <a:rPr lang="zh-CN" altLang="zh-CN" sz="2400" dirty="0">
                <a:solidFill>
                  <a:schemeClr val="tx2"/>
                </a:solidFill>
                <a:latin typeface="黑体" panose="02010609060101010101" charset="-122"/>
                <a:ea typeface="黑体" panose="02010609060101010101" charset="-122"/>
                <a:cs typeface="黑体" panose="02010609060101010101" charset="-122"/>
                <a:sym typeface="+mn-ea"/>
              </a:rPr>
              <a:t>民主政治伟大实践</a:t>
            </a:r>
            <a:endParaRPr lang="zh-CN" altLang="zh-CN" sz="2400" dirty="0">
              <a:solidFill>
                <a:schemeClr val="tx2"/>
              </a:solidFill>
              <a:latin typeface="黑体" panose="02010609060101010101" charset="-122"/>
              <a:ea typeface="黑体" panose="02010609060101010101" charset="-122"/>
              <a:cs typeface="黑体" panose="02010609060101010101" charset="-122"/>
              <a:sym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blinds(horizontal)">
                                      <p:cBhvr>
                                        <p:cTn id="20" dur="500"/>
                                        <p:tgtEl>
                                          <p:spTgt spid="4">
                                            <p:txEl>
                                              <p:pRg st="2" end="2"/>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linds(horizontal)">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blinds(horizontal)">
                                      <p:cBhvr>
                                        <p:cTn id="28" dur="500"/>
                                        <p:tgtEl>
                                          <p:spTgt spid="4">
                                            <p:txEl>
                                              <p:pRg st="3" end="3"/>
                                            </p:txEl>
                                          </p:spTgt>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linds(horizontal)">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blinds(horizontal)">
                                      <p:cBhvr>
                                        <p:cTn id="36" dur="500"/>
                                        <p:tgtEl>
                                          <p:spTgt spid="6"/>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blinds(horizontal)">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4">
                                            <p:txEl>
                                              <p:pRg st="5" end="5"/>
                                            </p:txEl>
                                          </p:spTgt>
                                        </p:tgtEl>
                                        <p:attrNameLst>
                                          <p:attrName>style.visibility</p:attrName>
                                        </p:attrNameLst>
                                      </p:cBhvr>
                                      <p:to>
                                        <p:strVal val="visible"/>
                                      </p:to>
                                    </p:set>
                                    <p:animEffect transition="in" filter="blinds(horizontal)">
                                      <p:cBhvr>
                                        <p:cTn id="44"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5" grpId="0" animBg="1"/>
      <p:bldP spid="6" grpId="0" animBg="1"/>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标题 3"/>
          <p:cNvSpPr>
            <a:spLocks noGrp="1" noChangeArrowheads="1"/>
          </p:cNvSpPr>
          <p:nvPr/>
        </p:nvSpPr>
        <p:spPr bwMode="auto">
          <a:xfrm>
            <a:off x="10890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2. </a:t>
            </a:r>
            <a:r>
              <a:rPr lang="zh-CN" altLang="en-US" sz="2800" dirty="0">
                <a:latin typeface="微软雅黑" panose="020B0503020204020204" pitchFamily="34" charset="-122"/>
                <a:ea typeface="微软雅黑" panose="020B0503020204020204" pitchFamily="34" charset="-122"/>
              </a:rPr>
              <a:t>健全人民当家作主制度体系</a:t>
            </a:r>
            <a:endParaRPr lang="zh-CN" altLang="en-US" sz="2800" dirty="0">
              <a:latin typeface="微软雅黑" panose="020B0503020204020204" pitchFamily="34" charset="-122"/>
              <a:ea typeface="微软雅黑" panose="020B0503020204020204" pitchFamily="34" charset="-122"/>
            </a:endParaRPr>
          </a:p>
        </p:txBody>
      </p:sp>
      <p:sp>
        <p:nvSpPr>
          <p:cNvPr id="4" name="TextBox 3"/>
          <p:cNvSpPr txBox="1">
            <a:spLocks noChangeArrowheads="1"/>
          </p:cNvSpPr>
          <p:nvPr/>
        </p:nvSpPr>
        <p:spPr bwMode="auto">
          <a:xfrm>
            <a:off x="1087438" y="2733459"/>
            <a:ext cx="9982200" cy="112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40000"/>
              </a:lnSpc>
            </a:pPr>
            <a:r>
              <a:rPr lang="en-US" altLang="zh-CN" sz="2400" dirty="0">
                <a:solidFill>
                  <a:schemeClr val="tx2"/>
                </a:solidFill>
                <a:ea typeface="宋体" panose="02010600030101010101" pitchFamily="2" charset="-122"/>
              </a:rPr>
              <a:t>    </a:t>
            </a:r>
            <a:r>
              <a:rPr lang="zh-CN" altLang="en-US" sz="2400" dirty="0" smtClean="0">
                <a:solidFill>
                  <a:schemeClr val="tx2"/>
                </a:solidFill>
                <a:latin typeface="黑体" panose="02010609060101010101" charset="-122"/>
                <a:ea typeface="黑体" panose="02010609060101010101" charset="-122"/>
              </a:rPr>
              <a:t>发展</a:t>
            </a:r>
            <a:r>
              <a:rPr lang="zh-CN" altLang="en-US" sz="2400" dirty="0">
                <a:solidFill>
                  <a:schemeClr val="tx2"/>
                </a:solidFill>
                <a:latin typeface="黑体" panose="02010609060101010101" charset="-122"/>
                <a:ea typeface="黑体" panose="02010609060101010101" charset="-122"/>
              </a:rPr>
              <a:t>社会主义民主政治就是要体现人民意志、保障人民权益、激发人民创造活力，用制度体系保证人民当家作主</a:t>
            </a:r>
            <a:r>
              <a:rPr lang="zh-CN" altLang="en-US" sz="2400" dirty="0" smtClean="0">
                <a:solidFill>
                  <a:schemeClr val="tx2"/>
                </a:solidFill>
                <a:latin typeface="黑体" panose="02010609060101010101" charset="-122"/>
                <a:ea typeface="黑体" panose="02010609060101010101" charset="-122"/>
              </a:rPr>
              <a:t>。</a:t>
            </a:r>
            <a:r>
              <a:rPr lang="zh-CN" altLang="en-US" sz="2400" dirty="0">
                <a:solidFill>
                  <a:schemeClr val="tx2"/>
                </a:solidFill>
                <a:latin typeface="黑体" panose="02010609060101010101" charset="-122"/>
                <a:ea typeface="黑体" panose="02010609060101010101" charset="-122"/>
              </a:rPr>
              <a:t>有哪些制度呢</a:t>
            </a:r>
            <a:r>
              <a:rPr lang="zh-CN" altLang="en-US" sz="2400" dirty="0" smtClean="0">
                <a:solidFill>
                  <a:schemeClr val="tx2"/>
                </a:solidFill>
                <a:latin typeface="黑体" panose="02010609060101010101" charset="-122"/>
                <a:ea typeface="黑体" panose="02010609060101010101" charset="-122"/>
              </a:rPr>
              <a:t>？</a:t>
            </a:r>
            <a:endParaRPr lang="zh-CN" altLang="zh-CN" sz="2400" dirty="0">
              <a:solidFill>
                <a:schemeClr val="tx2"/>
              </a:solidFill>
              <a:latin typeface="黑体" panose="02010609060101010101" charset="-122"/>
              <a:ea typeface="黑体" panose="02010609060101010101" charset="-122"/>
            </a:endParaRPr>
          </a:p>
        </p:txBody>
      </p:sp>
      <p:sp>
        <p:nvSpPr>
          <p:cNvPr id="2" name="TextBox 3"/>
          <p:cNvSpPr txBox="1">
            <a:spLocks noChangeArrowheads="1"/>
          </p:cNvSpPr>
          <p:nvPr/>
        </p:nvSpPr>
        <p:spPr bwMode="auto">
          <a:xfrm>
            <a:off x="1412298" y="3422650"/>
            <a:ext cx="9982200" cy="552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40000"/>
              </a:lnSpc>
            </a:pPr>
            <a:r>
              <a:rPr lang="en-US" altLang="zh-CN" sz="2400" dirty="0">
                <a:solidFill>
                  <a:schemeClr val="tx2"/>
                </a:solidFill>
                <a:ea typeface="宋体" panose="02010600030101010101" pitchFamily="2" charset="-122"/>
              </a:rPr>
              <a:t>    </a:t>
            </a:r>
            <a:endParaRPr lang="zh-CN" altLang="en-US" sz="2800" dirty="0">
              <a:solidFill>
                <a:schemeClr val="tx2"/>
              </a:solidFill>
              <a:latin typeface="微软雅黑" panose="020B0503020204020204" pitchFamily="34" charset="-122"/>
              <a:ea typeface="微软雅黑" panose="020B0503020204020204" pitchFamily="34" charset="-122"/>
            </a:endParaRPr>
          </a:p>
        </p:txBody>
      </p:sp>
      <p:sp>
        <p:nvSpPr>
          <p:cNvPr id="3" name="TextBox 3"/>
          <p:cNvSpPr txBox="1">
            <a:spLocks noChangeArrowheads="1"/>
          </p:cNvSpPr>
          <p:nvPr/>
        </p:nvSpPr>
        <p:spPr bwMode="auto">
          <a:xfrm>
            <a:off x="1104900" y="1323975"/>
            <a:ext cx="998220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40000"/>
              </a:lnSpc>
            </a:pPr>
            <a:r>
              <a:rPr lang="zh-CN" altLang="en-US" sz="3200" b="1" dirty="0">
                <a:solidFill>
                  <a:schemeClr val="tx2"/>
                </a:solidFill>
                <a:latin typeface="微软雅黑" panose="020B0503020204020204" pitchFamily="34" charset="-122"/>
                <a:ea typeface="微软雅黑" panose="020B0503020204020204" pitchFamily="34" charset="-122"/>
              </a:rPr>
              <a:t>下面我们来看第二个问题：健全人民当家作主制度体系</a:t>
            </a:r>
            <a:endParaRPr lang="zh-CN" altLang="en-US" sz="3200" b="1" dirty="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标题 3"/>
          <p:cNvSpPr>
            <a:spLocks noGrp="1" noChangeArrowheads="1"/>
          </p:cNvSpPr>
          <p:nvPr/>
        </p:nvSpPr>
        <p:spPr bwMode="auto">
          <a:xfrm>
            <a:off x="10890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2. </a:t>
            </a:r>
            <a:r>
              <a:rPr lang="zh-CN" altLang="en-US" sz="2800" dirty="0">
                <a:latin typeface="微软雅黑" panose="020B0503020204020204" pitchFamily="34" charset="-122"/>
                <a:ea typeface="微软雅黑" panose="020B0503020204020204" pitchFamily="34" charset="-122"/>
              </a:rPr>
              <a:t>健全人民当家作主制度体系</a:t>
            </a:r>
            <a:endParaRPr lang="zh-CN" altLang="en-US" sz="2800" dirty="0">
              <a:latin typeface="微软雅黑" panose="020B0503020204020204" pitchFamily="34" charset="-122"/>
              <a:ea typeface="微软雅黑" panose="020B0503020204020204" pitchFamily="34" charset="-122"/>
            </a:endParaRPr>
          </a:p>
        </p:txBody>
      </p:sp>
      <p:sp>
        <p:nvSpPr>
          <p:cNvPr id="2" name="TextBox 3"/>
          <p:cNvSpPr txBox="1">
            <a:spLocks noChangeArrowheads="1"/>
          </p:cNvSpPr>
          <p:nvPr/>
        </p:nvSpPr>
        <p:spPr bwMode="auto">
          <a:xfrm>
            <a:off x="1412298" y="3422650"/>
            <a:ext cx="9982200" cy="552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40000"/>
              </a:lnSpc>
            </a:pPr>
            <a:r>
              <a:rPr lang="en-US" altLang="zh-CN" sz="2400" dirty="0">
                <a:solidFill>
                  <a:schemeClr val="tx2"/>
                </a:solidFill>
                <a:ea typeface="宋体" panose="02010600030101010101" pitchFamily="2" charset="-122"/>
              </a:rPr>
              <a:t>    </a:t>
            </a:r>
            <a:endParaRPr lang="zh-CN" altLang="en-US" sz="2800" dirty="0">
              <a:solidFill>
                <a:schemeClr val="tx2"/>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18171" y="1477084"/>
            <a:ext cx="7357492" cy="4452661"/>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a:spLocks noChangeArrowheads="1"/>
          </p:cNvSpPr>
          <p:nvPr/>
        </p:nvSpPr>
        <p:spPr bwMode="auto">
          <a:xfrm>
            <a:off x="1104900" y="1592263"/>
            <a:ext cx="9982200" cy="1899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40000"/>
              </a:lnSpc>
            </a:pPr>
            <a:r>
              <a:rPr lang="zh-CN" altLang="en-US" sz="2800" dirty="0" smtClean="0">
                <a:solidFill>
                  <a:schemeClr val="tx2"/>
                </a:solidFill>
                <a:ea typeface="宋体" panose="02010600030101010101" pitchFamily="2" charset="-122"/>
              </a:rPr>
              <a:t>    </a:t>
            </a:r>
            <a:r>
              <a:rPr lang="zh-CN" altLang="en-US" sz="2800" dirty="0" smtClean="0">
                <a:solidFill>
                  <a:schemeClr val="tx2"/>
                </a:solidFill>
                <a:latin typeface="黑体" panose="02010609060101010101" charset="-122"/>
                <a:ea typeface="黑体" panose="02010609060101010101" charset="-122"/>
                <a:cs typeface="黑体" panose="02010609060101010101" charset="-122"/>
              </a:rPr>
              <a:t>国体</a:t>
            </a:r>
            <a:r>
              <a:rPr lang="zh-CN" altLang="en-US" sz="2800" dirty="0">
                <a:solidFill>
                  <a:schemeClr val="tx2"/>
                </a:solidFill>
                <a:latin typeface="黑体" panose="02010609060101010101" charset="-122"/>
                <a:ea typeface="黑体" panose="02010609060101010101" charset="-122"/>
                <a:cs typeface="黑体" panose="02010609060101010101" charset="-122"/>
              </a:rPr>
              <a:t>是一个国家的根本性质，即国家的阶级性质和阶级内容，具体而言就是指社会各阶级在国家中的地位，哪个阶级掌握国家政权，联合哪些阶级去统治哪些阶级。</a:t>
            </a:r>
            <a:r>
              <a:rPr lang="zh-CN" altLang="zh-CN" sz="2800" dirty="0" smtClean="0">
                <a:solidFill>
                  <a:schemeClr val="tx2"/>
                </a:solidFill>
                <a:latin typeface="黑体" panose="02010609060101010101" charset="-122"/>
                <a:ea typeface="黑体" panose="02010609060101010101" charset="-122"/>
                <a:cs typeface="黑体" panose="02010609060101010101" charset="-122"/>
              </a:rPr>
              <a:t> </a:t>
            </a:r>
            <a:r>
              <a:rPr lang="zh-CN" altLang="zh-CN" sz="2800" dirty="0" smtClean="0">
                <a:solidFill>
                  <a:schemeClr val="tx2"/>
                </a:solidFill>
                <a:ea typeface="宋体" panose="02010600030101010101" pitchFamily="2" charset="-122"/>
              </a:rPr>
              <a:t>   </a:t>
            </a:r>
            <a:r>
              <a:rPr lang="en-US" altLang="zh-CN" sz="2800" dirty="0" smtClean="0">
                <a:solidFill>
                  <a:schemeClr val="tx2"/>
                </a:solidFill>
                <a:ea typeface="宋体" panose="02010600030101010101" pitchFamily="2" charset="-122"/>
              </a:rPr>
              <a:t>    </a:t>
            </a:r>
            <a:endParaRPr lang="zh-CN" altLang="zh-CN" sz="2800" dirty="0">
              <a:solidFill>
                <a:schemeClr val="tx2"/>
              </a:solidFill>
              <a:ea typeface="宋体" panose="02010600030101010101" pitchFamily="2" charset="-122"/>
            </a:endParaRPr>
          </a:p>
        </p:txBody>
      </p:sp>
      <p:sp>
        <p:nvSpPr>
          <p:cNvPr id="5" name="标题 3"/>
          <p:cNvSpPr>
            <a:spLocks noGrp="1" noChangeArrowheads="1"/>
          </p:cNvSpPr>
          <p:nvPr/>
        </p:nvSpPr>
        <p:spPr bwMode="auto">
          <a:xfrm>
            <a:off x="10890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2.1 </a:t>
            </a:r>
            <a:r>
              <a:rPr lang="zh-CN" altLang="en-US" sz="2800" dirty="0" smtClean="0">
                <a:latin typeface="微软雅黑" panose="020B0503020204020204" pitchFamily="34" charset="-122"/>
                <a:ea typeface="微软雅黑" panose="020B0503020204020204" pitchFamily="34" charset="-122"/>
              </a:rPr>
              <a:t>根本国家制度（国体）</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89025" y="2100263"/>
            <a:ext cx="1808163" cy="265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8" name="TextBox 3"/>
          <p:cNvSpPr txBox="1">
            <a:spLocks noChangeArrowheads="1"/>
          </p:cNvSpPr>
          <p:nvPr/>
        </p:nvSpPr>
        <p:spPr bwMode="auto">
          <a:xfrm>
            <a:off x="3341688" y="2100263"/>
            <a:ext cx="7729537" cy="267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40000"/>
              </a:lnSpc>
            </a:pPr>
            <a:r>
              <a:rPr lang="en-US" altLang="zh-CN" sz="2400" dirty="0">
                <a:solidFill>
                  <a:schemeClr val="tx2"/>
                </a:solidFill>
                <a:ea typeface="宋体" panose="02010600030101010101" pitchFamily="2" charset="-122"/>
              </a:rPr>
              <a:t>    </a:t>
            </a:r>
            <a:r>
              <a:rPr lang="zh-CN" altLang="zh-CN" sz="2400" dirty="0" smtClean="0">
                <a:solidFill>
                  <a:schemeClr val="tx2"/>
                </a:solidFill>
                <a:latin typeface="黑体" panose="02010609060101010101" charset="-122"/>
                <a:ea typeface="黑体" panose="02010609060101010101" charset="-122"/>
                <a:cs typeface="黑体" panose="02010609060101010101" charset="-122"/>
              </a:rPr>
              <a:t>我国</a:t>
            </a:r>
            <a:r>
              <a:rPr lang="zh-CN" altLang="zh-CN" sz="2400" dirty="0">
                <a:solidFill>
                  <a:schemeClr val="tx2"/>
                </a:solidFill>
                <a:latin typeface="黑体" panose="02010609060101010101" charset="-122"/>
                <a:ea typeface="黑体" panose="02010609060101010101" charset="-122"/>
                <a:cs typeface="黑体" panose="02010609060101010101" charset="-122"/>
              </a:rPr>
              <a:t>宪法明确规定：“中华人民共和国是工人阶级领导的、以工农联盟为基础的人民民主专政的社会主义国家”这一规定表明，人民民主专政是工人阶级经过共产党领导的，以工农联盟为基础的对人民实行民主和对敌人实行专政的国家政权，国家的一切权力属于人民。</a:t>
            </a:r>
            <a:endParaRPr lang="zh-CN" altLang="zh-CN" sz="2400" dirty="0">
              <a:solidFill>
                <a:schemeClr val="tx2"/>
              </a:solidFill>
              <a:latin typeface="黑体" panose="02010609060101010101" charset="-122"/>
              <a:ea typeface="黑体" panose="02010609060101010101" charset="-122"/>
              <a:cs typeface="黑体" panose="02010609060101010101" charset="-122"/>
            </a:endParaRPr>
          </a:p>
        </p:txBody>
      </p:sp>
      <p:sp>
        <p:nvSpPr>
          <p:cNvPr id="5" name="标题 3"/>
          <p:cNvSpPr>
            <a:spLocks noGrp="1" noChangeArrowheads="1"/>
          </p:cNvSpPr>
          <p:nvPr/>
        </p:nvSpPr>
        <p:spPr bwMode="auto">
          <a:xfrm>
            <a:off x="10890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2.1 </a:t>
            </a:r>
            <a:r>
              <a:rPr lang="zh-CN" altLang="en-US" sz="2800" dirty="0" smtClean="0">
                <a:latin typeface="微软雅黑" panose="020B0503020204020204" pitchFamily="34" charset="-122"/>
                <a:ea typeface="微软雅黑" panose="020B0503020204020204" pitchFamily="34" charset="-122"/>
              </a:rPr>
              <a:t>根本国家制度（国体）</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transition>
    <p:rand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1506220" y="1661160"/>
            <a:ext cx="7810500" cy="3038302"/>
          </a:xfrm>
        </p:spPr>
        <p:txBody>
          <a:bodyPr>
            <a:noAutofit/>
          </a:bodyPr>
          <a:lstStyle/>
          <a:p>
            <a:pPr>
              <a:lnSpc>
                <a:spcPct val="110000"/>
              </a:lnSpc>
            </a:pPr>
            <a:r>
              <a:rPr lang="en-US" altLang="zh-CN" sz="2800" dirty="0"/>
              <a:t>1</a:t>
            </a:r>
            <a:r>
              <a:rPr lang="en-US" altLang="zh-CN" sz="2800" dirty="0" smtClean="0"/>
              <a:t>.</a:t>
            </a:r>
            <a:r>
              <a:rPr lang="zh-CN" altLang="en-US" sz="2800" dirty="0"/>
              <a:t> </a:t>
            </a:r>
            <a:r>
              <a:rPr lang="zh-CN" altLang="en-US" sz="2800" dirty="0" smtClean="0"/>
              <a:t> 坚持中国特色社会主义政治发展道路</a:t>
            </a:r>
            <a:endParaRPr lang="en-US" altLang="zh-CN" sz="2800" dirty="0" smtClean="0"/>
          </a:p>
          <a:p>
            <a:pPr>
              <a:lnSpc>
                <a:spcPct val="110000"/>
              </a:lnSpc>
            </a:pPr>
            <a:r>
              <a:rPr lang="en-US" altLang="zh-CN" sz="2800" dirty="0" smtClean="0"/>
              <a:t>2.  </a:t>
            </a:r>
            <a:r>
              <a:rPr lang="zh-CN" altLang="en-US" sz="2800" dirty="0" smtClean="0"/>
              <a:t>健全人民当家作主制度体系</a:t>
            </a:r>
            <a:endParaRPr lang="en-US" altLang="zh-CN" sz="2800" dirty="0" smtClean="0"/>
          </a:p>
          <a:p>
            <a:pPr>
              <a:lnSpc>
                <a:spcPct val="110000"/>
              </a:lnSpc>
            </a:pPr>
            <a:r>
              <a:rPr lang="en-US" altLang="zh-CN" sz="2800" dirty="0" smtClean="0"/>
              <a:t>3. </a:t>
            </a:r>
            <a:r>
              <a:rPr lang="zh-CN" altLang="en-US" sz="2800" dirty="0"/>
              <a:t> </a:t>
            </a:r>
            <a:r>
              <a:rPr lang="zh-CN" altLang="en-US" sz="2800" dirty="0" smtClean="0"/>
              <a:t>巩固和发展爱国统一</a:t>
            </a:r>
            <a:endParaRPr lang="en-US" altLang="zh-CN" sz="2800" dirty="0" smtClean="0"/>
          </a:p>
          <a:p>
            <a:pPr>
              <a:lnSpc>
                <a:spcPct val="110000"/>
              </a:lnSpc>
            </a:pPr>
            <a:r>
              <a:rPr lang="en-US" altLang="zh-CN" sz="2800" dirty="0" smtClean="0"/>
              <a:t>4.  </a:t>
            </a:r>
            <a:r>
              <a:rPr lang="zh-CN" altLang="en-US" sz="2800" dirty="0" smtClean="0"/>
              <a:t>坚持“一国两制”，推进祖国统一</a:t>
            </a:r>
            <a:endParaRPr lang="zh-CN" altLang="en-US" sz="2800" dirty="0"/>
          </a:p>
        </p:txBody>
      </p:sp>
      <p:sp>
        <p:nvSpPr>
          <p:cNvPr id="2" name="标题 1"/>
          <p:cNvSpPr>
            <a:spLocks noGrp="1"/>
          </p:cNvSpPr>
          <p:nvPr>
            <p:ph type="title"/>
          </p:nvPr>
        </p:nvSpPr>
        <p:spPr>
          <a:xfrm>
            <a:off x="1104900" y="579120"/>
            <a:ext cx="9249064" cy="593725"/>
          </a:xfrm>
        </p:spPr>
        <p:txBody>
          <a:bodyPr rtlCol="0">
            <a:normAutofit/>
          </a:bodyPr>
          <a:lstStyle/>
          <a:p>
            <a:r>
              <a:rPr lang="zh-CN" altLang="en-US" dirty="0" smtClean="0">
                <a:solidFill>
                  <a:srgbClr val="FF0000"/>
                </a:solidFill>
              </a:rPr>
              <a:t>专题十一  中国特色社会主义政治</a:t>
            </a:r>
            <a:endParaRPr lang="zh-CN" altLang="en-US"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图片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64177" y="3278766"/>
            <a:ext cx="6154737"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3" name="TextBox 3"/>
          <p:cNvSpPr txBox="1">
            <a:spLocks noChangeArrowheads="1"/>
          </p:cNvSpPr>
          <p:nvPr/>
        </p:nvSpPr>
        <p:spPr bwMode="auto">
          <a:xfrm>
            <a:off x="1089025" y="1566863"/>
            <a:ext cx="9982200" cy="164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40000"/>
              </a:lnSpc>
            </a:pPr>
            <a:r>
              <a:rPr lang="en-US" altLang="zh-CN" sz="2400" dirty="0">
                <a:solidFill>
                  <a:schemeClr val="tx2"/>
                </a:solidFill>
                <a:ea typeface="宋体" panose="02010600030101010101" pitchFamily="2" charset="-122"/>
              </a:rPr>
              <a:t>    </a:t>
            </a:r>
            <a:r>
              <a:rPr lang="zh-CN" altLang="zh-CN" sz="2400" dirty="0" smtClean="0">
                <a:solidFill>
                  <a:schemeClr val="tx2"/>
                </a:solidFill>
                <a:latin typeface="黑体" panose="02010609060101010101" charset="-122"/>
                <a:ea typeface="黑体" panose="02010609060101010101" charset="-122"/>
              </a:rPr>
              <a:t>人民民主专政</a:t>
            </a:r>
            <a:r>
              <a:rPr lang="zh-CN" altLang="zh-CN" sz="2400" dirty="0">
                <a:solidFill>
                  <a:schemeClr val="tx2"/>
                </a:solidFill>
                <a:latin typeface="黑体" panose="02010609060101010101" charset="-122"/>
                <a:ea typeface="黑体" panose="02010609060101010101" charset="-122"/>
              </a:rPr>
              <a:t>是马克思列宁主义关于无产阶级专政的理论同我国革命的具体实践相结合的产物，是中国共产党在领导革命斗争中的一个创造，我国现阶段的人民民主专政实质上是无产阶级专政。</a:t>
            </a:r>
            <a:endParaRPr lang="zh-CN" altLang="zh-CN" sz="2400" dirty="0">
              <a:solidFill>
                <a:schemeClr val="tx2"/>
              </a:solidFill>
              <a:latin typeface="黑体" panose="02010609060101010101" charset="-122"/>
              <a:ea typeface="黑体" panose="02010609060101010101" charset="-122"/>
            </a:endParaRPr>
          </a:p>
        </p:txBody>
      </p:sp>
      <p:sp>
        <p:nvSpPr>
          <p:cNvPr id="6" name="标题 3"/>
          <p:cNvSpPr>
            <a:spLocks noGrp="1" noChangeArrowheads="1"/>
          </p:cNvSpPr>
          <p:nvPr/>
        </p:nvSpPr>
        <p:spPr bwMode="auto">
          <a:xfrm>
            <a:off x="10890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2.1 </a:t>
            </a:r>
            <a:r>
              <a:rPr lang="zh-CN" altLang="en-US" sz="2800" dirty="0" smtClean="0">
                <a:latin typeface="微软雅黑" panose="020B0503020204020204" pitchFamily="34" charset="-122"/>
                <a:ea typeface="微软雅黑" panose="020B0503020204020204" pitchFamily="34" charset="-122"/>
              </a:rPr>
              <a:t>根本国家制度（国体）</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transition>
    <p:random/>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extBox 3"/>
          <p:cNvSpPr txBox="1">
            <a:spLocks noChangeArrowheads="1"/>
          </p:cNvSpPr>
          <p:nvPr/>
        </p:nvSpPr>
        <p:spPr bwMode="auto">
          <a:xfrm>
            <a:off x="1106488" y="1470025"/>
            <a:ext cx="9980612" cy="112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40000"/>
              </a:lnSpc>
            </a:pPr>
            <a:r>
              <a:rPr lang="en-US" altLang="zh-CN" sz="2400" dirty="0">
                <a:solidFill>
                  <a:schemeClr val="tx2"/>
                </a:solidFill>
                <a:ea typeface="宋体" panose="02010600030101010101" pitchFamily="2" charset="-122"/>
              </a:rPr>
              <a:t>    </a:t>
            </a:r>
            <a:r>
              <a:rPr lang="zh-CN" altLang="zh-CN" sz="2400" dirty="0" smtClean="0">
                <a:solidFill>
                  <a:schemeClr val="tx2"/>
                </a:solidFill>
                <a:latin typeface="黑体" panose="02010609060101010101" charset="-122"/>
                <a:ea typeface="黑体" panose="02010609060101010101" charset="-122"/>
              </a:rPr>
              <a:t>坚持</a:t>
            </a:r>
            <a:r>
              <a:rPr lang="zh-CN" altLang="zh-CN" sz="2400" dirty="0">
                <a:solidFill>
                  <a:schemeClr val="tx2"/>
                </a:solidFill>
                <a:latin typeface="黑体" panose="02010609060101010101" charset="-122"/>
                <a:ea typeface="黑体" panose="02010609060101010101" charset="-122"/>
              </a:rPr>
              <a:t>人民民主专政的实质，就是要不断发展社会主义民主，切实保护人民的利益，维护国家的主权、安全、统一与稳定。</a:t>
            </a:r>
            <a:endParaRPr lang="zh-CN" altLang="zh-CN" sz="2400" dirty="0">
              <a:solidFill>
                <a:schemeClr val="tx2"/>
              </a:solidFill>
              <a:latin typeface="黑体" panose="02010609060101010101" charset="-122"/>
              <a:ea typeface="黑体" panose="02010609060101010101" charset="-122"/>
            </a:endParaRPr>
          </a:p>
        </p:txBody>
      </p:sp>
      <p:pic>
        <p:nvPicPr>
          <p:cNvPr id="47106" name="图片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43843" y="2890837"/>
            <a:ext cx="9070975" cy="224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3"/>
          <p:cNvSpPr>
            <a:spLocks noGrp="1" noChangeArrowheads="1"/>
          </p:cNvSpPr>
          <p:nvPr/>
        </p:nvSpPr>
        <p:spPr bwMode="auto">
          <a:xfrm>
            <a:off x="10890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2.1 </a:t>
            </a:r>
            <a:r>
              <a:rPr lang="zh-CN" altLang="en-US" sz="2800" dirty="0" smtClean="0">
                <a:latin typeface="微软雅黑" panose="020B0503020204020204" pitchFamily="34" charset="-122"/>
                <a:ea typeface="微软雅黑" panose="020B0503020204020204" pitchFamily="34" charset="-122"/>
              </a:rPr>
              <a:t>根本国家制度（国体）</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transition>
    <p:random/>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Box 3"/>
          <p:cNvSpPr txBox="1">
            <a:spLocks noChangeArrowheads="1"/>
          </p:cNvSpPr>
          <p:nvPr/>
        </p:nvSpPr>
        <p:spPr bwMode="auto">
          <a:xfrm>
            <a:off x="1167390" y="1535413"/>
            <a:ext cx="9902248" cy="1630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ts val="4000"/>
              </a:lnSpc>
            </a:pPr>
            <a:r>
              <a:rPr lang="zh-CN" altLang="en-US" sz="2400" dirty="0" smtClean="0">
                <a:solidFill>
                  <a:srgbClr val="FF0000"/>
                </a:solidFill>
                <a:ea typeface="宋体" panose="02010600030101010101" pitchFamily="2" charset="-122"/>
              </a:rPr>
              <a:t>    </a:t>
            </a:r>
            <a:r>
              <a:rPr lang="zh-CN" altLang="en-US" sz="2400" dirty="0" smtClean="0">
                <a:solidFill>
                  <a:schemeClr val="tx2"/>
                </a:solidFill>
                <a:latin typeface="黑体" panose="02010609060101010101" charset="-122"/>
                <a:ea typeface="黑体" panose="02010609060101010101" charset="-122"/>
              </a:rPr>
              <a:t>政体</a:t>
            </a:r>
            <a:r>
              <a:rPr lang="zh-CN" altLang="en-US" sz="2400" dirty="0">
                <a:solidFill>
                  <a:schemeClr val="tx2"/>
                </a:solidFill>
                <a:latin typeface="黑体" panose="02010609060101010101" charset="-122"/>
                <a:ea typeface="黑体" panose="02010609060101010101" charset="-122"/>
              </a:rPr>
              <a:t>是一个国家的政权组织形式和管理形式，即统治阶级采取何种方式组织自己的政权机关，实现自己的统治。国体和政权是内容和形式的关系，国体决定着政体，政体反映着国体。</a:t>
            </a:r>
            <a:endParaRPr lang="zh-CN" altLang="zh-CN" sz="2400" dirty="0">
              <a:solidFill>
                <a:schemeClr val="tx2"/>
              </a:solidFill>
              <a:latin typeface="黑体" panose="02010609060101010101" charset="-122"/>
              <a:ea typeface="黑体" panose="02010609060101010101" charset="-122"/>
            </a:endParaRPr>
          </a:p>
        </p:txBody>
      </p:sp>
      <p:sp>
        <p:nvSpPr>
          <p:cNvPr id="49155" name="TextBox 3"/>
          <p:cNvSpPr txBox="1">
            <a:spLocks noChangeArrowheads="1"/>
          </p:cNvSpPr>
          <p:nvPr/>
        </p:nvSpPr>
        <p:spPr bwMode="auto">
          <a:xfrm>
            <a:off x="1342881" y="3202131"/>
            <a:ext cx="10008611" cy="607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40000"/>
              </a:lnSpc>
            </a:pPr>
            <a:r>
              <a:rPr lang="en-US" altLang="zh-CN" sz="2400" dirty="0">
                <a:solidFill>
                  <a:schemeClr val="tx2"/>
                </a:solidFill>
                <a:ea typeface="宋体" panose="02010600030101010101" pitchFamily="2" charset="-122"/>
              </a:rPr>
              <a:t>   </a:t>
            </a:r>
            <a:r>
              <a:rPr lang="zh-CN" altLang="en-US" sz="2400" dirty="0" smtClean="0">
                <a:solidFill>
                  <a:schemeClr val="tx2"/>
                </a:solidFill>
                <a:latin typeface="黑体" panose="02010609060101010101" charset="-122"/>
                <a:ea typeface="黑体" panose="02010609060101010101" charset="-122"/>
              </a:rPr>
              <a:t>我国的政体是人民代表大会制度。</a:t>
            </a:r>
            <a:endParaRPr lang="zh-CN" altLang="en-US" sz="2400" dirty="0" smtClean="0">
              <a:solidFill>
                <a:schemeClr val="tx2"/>
              </a:solidFill>
              <a:latin typeface="黑体" panose="02010609060101010101" charset="-122"/>
              <a:ea typeface="黑体" panose="02010609060101010101" charset="-122"/>
            </a:endParaRPr>
          </a:p>
        </p:txBody>
      </p:sp>
      <p:sp>
        <p:nvSpPr>
          <p:cNvPr id="5" name="标题 3"/>
          <p:cNvSpPr>
            <a:spLocks noGrp="1" noChangeArrowheads="1"/>
          </p:cNvSpPr>
          <p:nvPr/>
        </p:nvSpPr>
        <p:spPr bwMode="auto">
          <a:xfrm>
            <a:off x="10890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2.2 </a:t>
            </a:r>
            <a:r>
              <a:rPr lang="zh-CN" altLang="en-US" sz="2800" dirty="0" smtClean="0">
                <a:latin typeface="微软雅黑" panose="020B0503020204020204" pitchFamily="34" charset="-122"/>
                <a:ea typeface="微软雅黑" panose="020B0503020204020204" pitchFamily="34" charset="-122"/>
              </a:rPr>
              <a:t>根本政治制度（政体）</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9154"/>
                                        </p:tgtEl>
                                        <p:attrNameLst>
                                          <p:attrName>style.visibility</p:attrName>
                                        </p:attrNameLst>
                                      </p:cBhvr>
                                      <p:to>
                                        <p:strVal val="visible"/>
                                      </p:to>
                                    </p:set>
                                    <p:animEffect transition="in" filter="blinds(horizontal)">
                                      <p:cBhvr>
                                        <p:cTn id="7" dur="500"/>
                                        <p:tgtEl>
                                          <p:spTgt spid="4915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9155"/>
                                        </p:tgtEl>
                                        <p:attrNameLst>
                                          <p:attrName>style.visibility</p:attrName>
                                        </p:attrNameLst>
                                      </p:cBhvr>
                                      <p:to>
                                        <p:strVal val="visible"/>
                                      </p:to>
                                    </p:set>
                                    <p:animEffect transition="in" filter="blinds(horizontal)">
                                      <p:cBhvr>
                                        <p:cTn id="12" dur="500"/>
                                        <p:tgtEl>
                                          <p:spTgt spid="49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4" grpId="0"/>
      <p:bldP spid="4915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12811" y="1792721"/>
            <a:ext cx="5988050" cy="3892550"/>
          </a:xfrm>
          <a:prstGeom prst="rect">
            <a:avLst/>
          </a:prstGeom>
        </p:spPr>
      </p:pic>
      <p:sp>
        <p:nvSpPr>
          <p:cNvPr id="6" name="标题 3"/>
          <p:cNvSpPr>
            <a:spLocks noGrp="1" noChangeArrowheads="1"/>
          </p:cNvSpPr>
          <p:nvPr/>
        </p:nvSpPr>
        <p:spPr bwMode="auto">
          <a:xfrm>
            <a:off x="10890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2.2 </a:t>
            </a:r>
            <a:r>
              <a:rPr lang="zh-CN" altLang="en-US" sz="2800" dirty="0" smtClean="0">
                <a:latin typeface="微软雅黑" panose="020B0503020204020204" pitchFamily="34" charset="-122"/>
                <a:ea typeface="微软雅黑" panose="020B0503020204020204" pitchFamily="34" charset="-122"/>
              </a:rPr>
              <a:t>根本政治制度（政体）</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transition>
    <p:random/>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14704" y="1510146"/>
            <a:ext cx="3886200" cy="3911600"/>
          </a:xfrm>
          <a:prstGeom prst="rect">
            <a:avLst/>
          </a:prstGeom>
        </p:spPr>
      </p:pic>
      <p:sp>
        <p:nvSpPr>
          <p:cNvPr id="6" name="标题 3"/>
          <p:cNvSpPr>
            <a:spLocks noGrp="1" noChangeArrowheads="1"/>
          </p:cNvSpPr>
          <p:nvPr/>
        </p:nvSpPr>
        <p:spPr bwMode="auto">
          <a:xfrm>
            <a:off x="10890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2.2 </a:t>
            </a:r>
            <a:r>
              <a:rPr lang="zh-CN" altLang="en-US" sz="2800" dirty="0" smtClean="0">
                <a:latin typeface="微软雅黑" panose="020B0503020204020204" pitchFamily="34" charset="-122"/>
                <a:ea typeface="微软雅黑" panose="020B0503020204020204" pitchFamily="34" charset="-122"/>
              </a:rPr>
              <a:t>根本政治制度（政体）</a:t>
            </a:r>
            <a:endParaRPr lang="zh-CN" altLang="en-US" sz="2800" dirty="0">
              <a:latin typeface="微软雅黑" panose="020B0503020204020204" pitchFamily="34" charset="-122"/>
              <a:ea typeface="微软雅黑" panose="020B0503020204020204" pitchFamily="34" charset="-122"/>
            </a:endParaRPr>
          </a:p>
        </p:txBody>
      </p:sp>
      <p:pic>
        <p:nvPicPr>
          <p:cNvPr id="7" name="图片 1"/>
          <p:cNvPicPr>
            <a:picLocks noChangeAspect="1" noChangeArrowheads="1"/>
          </p:cNvPicPr>
          <p:nvPr/>
        </p:nvPicPr>
        <p:blipFill>
          <a:blip r:embed="rId2">
            <a:extLst>
              <a:ext uri="{28A0092B-C50C-407E-A947-70E740481C1C}">
                <a14:useLocalDpi xmlns:a14="http://schemas.microsoft.com/office/drawing/2010/main" val="0"/>
              </a:ext>
            </a:extLst>
          </a:blip>
          <a:srcRect l="6943" t="5235" r="6949" b="4890"/>
          <a:stretch>
            <a:fillRect/>
          </a:stretch>
        </p:blipFill>
        <p:spPr bwMode="auto">
          <a:xfrm>
            <a:off x="5939271" y="2116571"/>
            <a:ext cx="4895850" cy="269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a:spLocks noGrp="1" noChangeArrowheads="1"/>
          </p:cNvSpPr>
          <p:nvPr/>
        </p:nvSpPr>
        <p:spPr bwMode="auto">
          <a:xfrm>
            <a:off x="10890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2.2 </a:t>
            </a:r>
            <a:r>
              <a:rPr lang="zh-CN" altLang="en-US" sz="2800" dirty="0" smtClean="0">
                <a:latin typeface="微软雅黑" panose="020B0503020204020204" pitchFamily="34" charset="-122"/>
                <a:ea typeface="微软雅黑" panose="020B0503020204020204" pitchFamily="34" charset="-122"/>
              </a:rPr>
              <a:t>根本政治制度（政体）</a:t>
            </a:r>
            <a:endParaRPr lang="zh-CN" altLang="en-US" sz="2800" dirty="0">
              <a:latin typeface="微软雅黑" panose="020B0503020204020204" pitchFamily="34" charset="-122"/>
              <a:ea typeface="微软雅黑" panose="020B0503020204020204" pitchFamily="34" charset="-122"/>
            </a:endParaRPr>
          </a:p>
        </p:txBody>
      </p:sp>
      <p:sp>
        <p:nvSpPr>
          <p:cNvPr id="4" name="TextBox 3"/>
          <p:cNvSpPr txBox="1">
            <a:spLocks noChangeArrowheads="1"/>
          </p:cNvSpPr>
          <p:nvPr/>
        </p:nvSpPr>
        <p:spPr bwMode="auto">
          <a:xfrm>
            <a:off x="1195099" y="1901247"/>
            <a:ext cx="9874539" cy="2158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40000"/>
              </a:lnSpc>
            </a:pPr>
            <a:r>
              <a:rPr lang="zh-CN" altLang="en-US" sz="2400" dirty="0" smtClean="0">
                <a:solidFill>
                  <a:schemeClr val="tx2"/>
                </a:solidFill>
                <a:ea typeface="宋体" panose="02010600030101010101" pitchFamily="2" charset="-122"/>
              </a:rPr>
              <a:t>    </a:t>
            </a:r>
            <a:r>
              <a:rPr lang="zh-CN" altLang="en-US" sz="2400" dirty="0" smtClean="0">
                <a:solidFill>
                  <a:schemeClr val="tx2"/>
                </a:solidFill>
                <a:latin typeface="黑体" panose="02010609060101010101" charset="-122"/>
                <a:ea typeface="黑体" panose="02010609060101010101" charset="-122"/>
              </a:rPr>
              <a:t>人民代表大会制度</a:t>
            </a:r>
            <a:r>
              <a:rPr lang="zh-CN" altLang="en-US" sz="2400" dirty="0">
                <a:solidFill>
                  <a:schemeClr val="tx2"/>
                </a:solidFill>
                <a:latin typeface="黑体" panose="02010609060101010101" charset="-122"/>
                <a:ea typeface="黑体" panose="02010609060101010101" charset="-122"/>
              </a:rPr>
              <a:t>是符合中国国情的，体现社会主义国家性质，能够保证人民当家作主的根本政治制度和最高实现形式，是坚持党的领导、人民当家作主、依法治国有机统一的根本制度安排，必须长期坚持和不断完善。</a:t>
            </a:r>
            <a:endParaRPr lang="zh-CN" altLang="zh-CN" sz="2400" dirty="0">
              <a:solidFill>
                <a:schemeClr val="tx2"/>
              </a:solidFill>
              <a:latin typeface="黑体" panose="02010609060101010101" charset="-122"/>
              <a:ea typeface="黑体" panose="02010609060101010101" charset="-122"/>
            </a:endParaRPr>
          </a:p>
        </p:txBody>
      </p:sp>
    </p:spTree>
  </p:cSld>
  <p:clrMapOvr>
    <a:masterClrMapping/>
  </p:clrMapOvr>
  <p:transition>
    <p:random/>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a:spLocks noGrp="1" noChangeArrowheads="1"/>
          </p:cNvSpPr>
          <p:nvPr/>
        </p:nvSpPr>
        <p:spPr bwMode="auto">
          <a:xfrm>
            <a:off x="10890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2.2 </a:t>
            </a:r>
            <a:r>
              <a:rPr lang="zh-CN" altLang="en-US" sz="2800" dirty="0" smtClean="0">
                <a:latin typeface="微软雅黑" panose="020B0503020204020204" pitchFamily="34" charset="-122"/>
                <a:ea typeface="微软雅黑" panose="020B0503020204020204" pitchFamily="34" charset="-122"/>
              </a:rPr>
              <a:t>根本政治制度（政体）</a:t>
            </a:r>
            <a:endParaRPr lang="zh-CN" altLang="en-US" sz="2800" dirty="0">
              <a:latin typeface="微软雅黑" panose="020B0503020204020204" pitchFamily="34" charset="-122"/>
              <a:ea typeface="微软雅黑" panose="020B0503020204020204" pitchFamily="34" charset="-122"/>
            </a:endParaRPr>
          </a:p>
        </p:txBody>
      </p:sp>
      <p:sp>
        <p:nvSpPr>
          <p:cNvPr id="4" name="TextBox 3"/>
          <p:cNvSpPr txBox="1">
            <a:spLocks noChangeArrowheads="1"/>
          </p:cNvSpPr>
          <p:nvPr/>
        </p:nvSpPr>
        <p:spPr bwMode="auto">
          <a:xfrm>
            <a:off x="1089025" y="1910484"/>
            <a:ext cx="10008611" cy="267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40000"/>
              </a:lnSpc>
            </a:pPr>
            <a:r>
              <a:rPr lang="zh-CN" altLang="en-US" sz="2400" dirty="0" smtClean="0">
                <a:solidFill>
                  <a:schemeClr val="tx2"/>
                </a:solidFill>
                <a:ea typeface="宋体" panose="02010600030101010101" pitchFamily="2" charset="-122"/>
              </a:rPr>
              <a:t>    </a:t>
            </a:r>
            <a:r>
              <a:rPr lang="zh-CN" altLang="en-US" sz="2400" dirty="0" smtClean="0">
                <a:solidFill>
                  <a:schemeClr val="tx2"/>
                </a:solidFill>
                <a:latin typeface="黑体" panose="02010609060101010101" charset="-122"/>
                <a:ea typeface="黑体" panose="02010609060101010101" charset="-122"/>
              </a:rPr>
              <a:t>在</a:t>
            </a:r>
            <a:r>
              <a:rPr lang="zh-CN" altLang="en-US" sz="2400" dirty="0">
                <a:solidFill>
                  <a:schemeClr val="tx2"/>
                </a:solidFill>
                <a:latin typeface="黑体" panose="02010609060101010101" charset="-122"/>
                <a:ea typeface="黑体" panose="02010609060101010101" charset="-122"/>
              </a:rPr>
              <a:t>中国特色社会主义进入新时期的历史背景下，我们要进一步支持和保证人民通过人民代表大会行使国家权力，健全人大组织制度、工作制度，支持和保障人大依法行使立法权、监督权、决定权和任免权，更好地发挥人大代表作用，使各级人大及其常委会成为全面担负起宪法法律赋予的各项职责的工作机关，成为同人民群众保持密切联系的代表机关。</a:t>
            </a:r>
            <a:endParaRPr lang="zh-CN" altLang="zh-CN" sz="2400" dirty="0">
              <a:solidFill>
                <a:schemeClr val="tx2"/>
              </a:solidFill>
              <a:latin typeface="黑体" panose="02010609060101010101" charset="-122"/>
              <a:ea typeface="黑体" panose="02010609060101010101" charset="-122"/>
            </a:endParaRPr>
          </a:p>
        </p:txBody>
      </p:sp>
    </p:spTree>
  </p:cSld>
  <p:clrMapOvr>
    <a:masterClrMapping/>
  </p:clrMapOvr>
  <p:transition>
    <p:random/>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a:spLocks noGrp="1" noChangeArrowheads="1"/>
          </p:cNvSpPr>
          <p:nvPr/>
        </p:nvSpPr>
        <p:spPr bwMode="auto">
          <a:xfrm>
            <a:off x="10890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2.2 </a:t>
            </a:r>
            <a:r>
              <a:rPr lang="zh-CN" altLang="en-US" sz="2800" dirty="0" smtClean="0">
                <a:latin typeface="微软雅黑" panose="020B0503020204020204" pitchFamily="34" charset="-122"/>
                <a:ea typeface="微软雅黑" panose="020B0503020204020204" pitchFamily="34" charset="-122"/>
              </a:rPr>
              <a:t>根本政治制度（政体）</a:t>
            </a:r>
            <a:endParaRPr lang="zh-CN" altLang="en-US" sz="2800" dirty="0">
              <a:latin typeface="微软雅黑" panose="020B0503020204020204" pitchFamily="34" charset="-122"/>
              <a:ea typeface="微软雅黑" panose="020B0503020204020204" pitchFamily="34" charset="-122"/>
            </a:endParaRPr>
          </a:p>
        </p:txBody>
      </p:sp>
      <p:sp>
        <p:nvSpPr>
          <p:cNvPr id="4" name="TextBox 3"/>
          <p:cNvSpPr txBox="1">
            <a:spLocks noChangeArrowheads="1"/>
          </p:cNvSpPr>
          <p:nvPr/>
        </p:nvSpPr>
        <p:spPr bwMode="auto">
          <a:xfrm>
            <a:off x="2254885" y="1800225"/>
            <a:ext cx="7482840" cy="694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40000"/>
              </a:lnSpc>
            </a:pPr>
            <a:r>
              <a:rPr lang="zh-CN" altLang="en-US" sz="2400" dirty="0" smtClean="0">
                <a:solidFill>
                  <a:schemeClr val="tx2"/>
                </a:solidFill>
                <a:ea typeface="宋体" panose="02010600030101010101" pitchFamily="2" charset="-122"/>
              </a:rPr>
              <a:t>    </a:t>
            </a:r>
            <a:r>
              <a:rPr lang="zh-CN" altLang="en-US" sz="2800" dirty="0" smtClean="0">
                <a:solidFill>
                  <a:schemeClr val="tx2"/>
                </a:solidFill>
                <a:latin typeface="黑体" panose="02010609060101010101" charset="-122"/>
                <a:ea typeface="黑体" panose="02010609060101010101" charset="-122"/>
                <a:cs typeface="黑体" panose="02010609060101010101" charset="-122"/>
              </a:rPr>
              <a:t>我国为什么不能实行</a:t>
            </a:r>
            <a:r>
              <a:rPr lang="en-US" altLang="zh-CN" sz="2800" dirty="0" smtClean="0">
                <a:solidFill>
                  <a:schemeClr val="tx2"/>
                </a:solidFill>
                <a:latin typeface="黑体" panose="02010609060101010101" charset="-122"/>
                <a:ea typeface="黑体" panose="02010609060101010101" charset="-122"/>
                <a:cs typeface="黑体" panose="02010609060101010101" charset="-122"/>
              </a:rPr>
              <a:t>“</a:t>
            </a:r>
            <a:r>
              <a:rPr lang="zh-CN" altLang="en-US" sz="2800" dirty="0" smtClean="0">
                <a:solidFill>
                  <a:schemeClr val="tx2"/>
                </a:solidFill>
                <a:latin typeface="黑体" panose="02010609060101010101" charset="-122"/>
                <a:ea typeface="黑体" panose="02010609060101010101" charset="-122"/>
                <a:cs typeface="黑体" panose="02010609060101010101" charset="-122"/>
              </a:rPr>
              <a:t>三权分立</a:t>
            </a:r>
            <a:r>
              <a:rPr lang="en-US" altLang="zh-CN" sz="2800" dirty="0" smtClean="0">
                <a:solidFill>
                  <a:schemeClr val="tx2"/>
                </a:solidFill>
                <a:latin typeface="黑体" panose="02010609060101010101" charset="-122"/>
                <a:ea typeface="黑体" panose="02010609060101010101" charset="-122"/>
                <a:cs typeface="黑体" panose="02010609060101010101" charset="-122"/>
              </a:rPr>
              <a:t>”</a:t>
            </a:r>
            <a:r>
              <a:rPr lang="zh-CN" altLang="en-US" sz="2800" dirty="0" smtClean="0">
                <a:solidFill>
                  <a:schemeClr val="tx2"/>
                </a:solidFill>
                <a:latin typeface="黑体" panose="02010609060101010101" charset="-122"/>
                <a:ea typeface="黑体" panose="02010609060101010101" charset="-122"/>
                <a:cs typeface="黑体" panose="02010609060101010101" charset="-122"/>
              </a:rPr>
              <a:t>？</a:t>
            </a:r>
            <a:endParaRPr lang="zh-CN" altLang="en-US" sz="2800" dirty="0" smtClean="0">
              <a:solidFill>
                <a:schemeClr val="tx2"/>
              </a:solidFill>
              <a:latin typeface="黑体" panose="02010609060101010101" charset="-122"/>
              <a:ea typeface="黑体" panose="02010609060101010101" charset="-122"/>
              <a:cs typeface="黑体" panose="02010609060101010101" charset="-122"/>
            </a:endParaRPr>
          </a:p>
        </p:txBody>
      </p:sp>
    </p:spTree>
  </p:cSld>
  <p:clrMapOvr>
    <a:masterClrMapping/>
  </p:clrMapOvr>
  <p:transition>
    <p:random/>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2743200" y="1143000"/>
            <a:ext cx="7315200" cy="1143000"/>
          </a:xfrm>
        </p:spPr>
        <p:txBody>
          <a:bodyPr lIns="91440" rIns="91440" anchor="t">
            <a:normAutofit/>
          </a:bodyPr>
          <a:lstStyle/>
          <a:p>
            <a:pPr defTabSz="685800" fontAlgn="auto">
              <a:spcAft>
                <a:spcPts val="0"/>
              </a:spcAft>
              <a:defRPr/>
            </a:pPr>
            <a:r>
              <a:rPr lang="zh-CN" altLang="en-US" sz="3200" cap="all" dirty="0">
                <a:latin typeface="+mj-lt"/>
                <a:ea typeface="+mj-ea"/>
              </a:rPr>
              <a:t> </a:t>
            </a:r>
            <a:endParaRPr lang="zh-CN" altLang="en-US" sz="3200" b="1" cap="all" dirty="0">
              <a:latin typeface="+mj-lt"/>
              <a:ea typeface="+mj-ea"/>
            </a:endParaRPr>
          </a:p>
        </p:txBody>
      </p:sp>
      <p:pic>
        <p:nvPicPr>
          <p:cNvPr id="52226"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55675" y="1585913"/>
            <a:ext cx="3219450" cy="207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7"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675" y="4070350"/>
            <a:ext cx="3225800"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8" name="TextBox 3"/>
          <p:cNvSpPr txBox="1">
            <a:spLocks noChangeArrowheads="1"/>
          </p:cNvSpPr>
          <p:nvPr/>
        </p:nvSpPr>
        <p:spPr bwMode="auto">
          <a:xfrm>
            <a:off x="6626225" y="1752600"/>
            <a:ext cx="4865688" cy="396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40000"/>
              </a:lnSpc>
            </a:pPr>
            <a:r>
              <a:rPr lang="en-US" altLang="zh-CN" sz="2000">
                <a:solidFill>
                  <a:schemeClr val="tx2"/>
                </a:solidFill>
                <a:ea typeface="宋体" panose="02010600030101010101" pitchFamily="2" charset="-122"/>
              </a:rPr>
              <a:t>    </a:t>
            </a:r>
            <a:r>
              <a:rPr lang="zh-CN" altLang="zh-CN" sz="2000">
                <a:solidFill>
                  <a:schemeClr val="tx2"/>
                </a:solidFill>
                <a:latin typeface="黑体" panose="02010609060101010101" charset="-122"/>
                <a:ea typeface="黑体" panose="02010609060101010101" charset="-122"/>
              </a:rPr>
              <a:t>最早爆发的英国资产阶级革命，提出了资产阶级和封建贵族怎样分享统治权的问题。针对这一问题，当时的思想家、政治家洛克首创了近代分权理论。他将国家权力分为立法权、执行权和对外权。后两者统称为行政权。洛克的理论贡献实质上是将立法权从强大的行政权中分立出来，并赋予其与行政权相抗衡的地位。洛克的分权论，实质是阶级分权。</a:t>
            </a:r>
            <a:endParaRPr lang="zh-CN" altLang="zh-CN" sz="2000">
              <a:solidFill>
                <a:schemeClr val="tx2"/>
              </a:solidFill>
              <a:latin typeface="黑体" panose="02010609060101010101" charset="-122"/>
              <a:ea typeface="黑体" panose="02010609060101010101" charset="-122"/>
            </a:endParaRPr>
          </a:p>
        </p:txBody>
      </p:sp>
      <p:pic>
        <p:nvPicPr>
          <p:cNvPr id="52229" name="图片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5300" y="2330450"/>
            <a:ext cx="2211388"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3"/>
          <p:cNvSpPr>
            <a:spLocks noGrp="1" noChangeArrowheads="1"/>
          </p:cNvSpPr>
          <p:nvPr/>
        </p:nvSpPr>
        <p:spPr bwMode="auto">
          <a:xfrm>
            <a:off x="10890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2.2 </a:t>
            </a:r>
            <a:r>
              <a:rPr lang="zh-CN" altLang="en-US" sz="2800" dirty="0" smtClean="0">
                <a:latin typeface="微软雅黑" panose="020B0503020204020204" pitchFamily="34" charset="-122"/>
                <a:ea typeface="微软雅黑" panose="020B0503020204020204" pitchFamily="34" charset="-122"/>
              </a:rPr>
              <a:t>根本政治制度（政体）</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transition>
    <p:pull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2743200" y="1143000"/>
            <a:ext cx="7315200" cy="1143000"/>
          </a:xfrm>
        </p:spPr>
        <p:txBody>
          <a:bodyPr lIns="91440" rIns="91440" anchor="t">
            <a:normAutofit/>
          </a:bodyPr>
          <a:lstStyle/>
          <a:p>
            <a:pPr defTabSz="685800" fontAlgn="auto">
              <a:spcAft>
                <a:spcPts val="0"/>
              </a:spcAft>
              <a:defRPr/>
            </a:pPr>
            <a:r>
              <a:rPr lang="zh-CN" altLang="en-US" sz="3200" cap="all" dirty="0">
                <a:latin typeface="+mj-lt"/>
                <a:ea typeface="+mj-ea"/>
              </a:rPr>
              <a:t> </a:t>
            </a:r>
            <a:endParaRPr lang="zh-CN" altLang="en-US" sz="3200" b="1" cap="all" dirty="0">
              <a:latin typeface="+mj-lt"/>
              <a:ea typeface="+mj-ea"/>
            </a:endParaRPr>
          </a:p>
        </p:txBody>
      </p:sp>
      <p:sp>
        <p:nvSpPr>
          <p:cNvPr id="53250" name="TextBox 3"/>
          <p:cNvSpPr txBox="1">
            <a:spLocks noChangeArrowheads="1"/>
          </p:cNvSpPr>
          <p:nvPr/>
        </p:nvSpPr>
        <p:spPr bwMode="auto">
          <a:xfrm>
            <a:off x="3464503" y="1667113"/>
            <a:ext cx="7935913" cy="33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50000"/>
              </a:lnSpc>
            </a:pPr>
            <a:r>
              <a:rPr lang="en-US" altLang="zh-CN" sz="2000" dirty="0">
                <a:solidFill>
                  <a:schemeClr val="tx2"/>
                </a:solidFill>
                <a:ea typeface="宋体" panose="02010600030101010101" pitchFamily="2" charset="-122"/>
              </a:rPr>
              <a:t>    </a:t>
            </a:r>
            <a:r>
              <a:rPr lang="zh-CN" altLang="en-US" sz="2000" dirty="0" smtClean="0">
                <a:solidFill>
                  <a:schemeClr val="tx2"/>
                </a:solidFill>
                <a:latin typeface="黑体" panose="02010609060101010101" charset="-122"/>
                <a:ea typeface="黑体" panose="02010609060101010101" charset="-122"/>
                <a:cs typeface="黑体" panose="02010609060101010101" charset="-122"/>
              </a:rPr>
              <a:t>近代</a:t>
            </a:r>
            <a:r>
              <a:rPr lang="zh-CN" altLang="en-US" sz="2000" dirty="0">
                <a:solidFill>
                  <a:schemeClr val="tx2"/>
                </a:solidFill>
                <a:latin typeface="黑体" panose="02010609060101010101" charset="-122"/>
                <a:ea typeface="黑体" panose="02010609060101010101" charset="-122"/>
                <a:cs typeface="黑体" panose="02010609060101010101" charset="-122"/>
              </a:rPr>
              <a:t>完全意义上的三权分立学说，是由孟德斯鸠完成的</a:t>
            </a:r>
            <a:r>
              <a:rPr lang="zh-CN" altLang="en-US" sz="2000" dirty="0" smtClean="0">
                <a:solidFill>
                  <a:schemeClr val="tx2"/>
                </a:solidFill>
                <a:latin typeface="黑体" panose="02010609060101010101" charset="-122"/>
                <a:ea typeface="黑体" panose="02010609060101010101" charset="-122"/>
                <a:cs typeface="黑体" panose="02010609060101010101" charset="-122"/>
              </a:rPr>
              <a:t>。</a:t>
            </a:r>
            <a:endParaRPr lang="zh-CN" altLang="zh-CN" sz="2000" dirty="0">
              <a:solidFill>
                <a:schemeClr val="tx2"/>
              </a:solidFill>
              <a:latin typeface="黑体" panose="02010609060101010101" charset="-122"/>
              <a:ea typeface="黑体" panose="02010609060101010101" charset="-122"/>
              <a:cs typeface="黑体" panose="02010609060101010101" charset="-122"/>
            </a:endParaRPr>
          </a:p>
          <a:p>
            <a:pPr>
              <a:lnSpc>
                <a:spcPct val="150000"/>
              </a:lnSpc>
            </a:pPr>
            <a:r>
              <a:rPr lang="zh-CN" altLang="zh-CN" sz="2000" dirty="0">
                <a:solidFill>
                  <a:schemeClr val="tx2"/>
                </a:solidFill>
                <a:latin typeface="黑体" panose="02010609060101010101" charset="-122"/>
                <a:ea typeface="黑体" panose="02010609060101010101" charset="-122"/>
                <a:cs typeface="黑体" panose="02010609060101010101" charset="-122"/>
              </a:rPr>
              <a:t>    </a:t>
            </a:r>
            <a:r>
              <a:rPr lang="zh-CN" altLang="zh-CN" sz="2000" dirty="0" smtClean="0">
                <a:solidFill>
                  <a:schemeClr val="tx2"/>
                </a:solidFill>
                <a:latin typeface="黑体" panose="02010609060101010101" charset="-122"/>
                <a:ea typeface="黑体" panose="02010609060101010101" charset="-122"/>
                <a:cs typeface="黑体" panose="02010609060101010101" charset="-122"/>
              </a:rPr>
              <a:t>孟</a:t>
            </a:r>
            <a:r>
              <a:rPr lang="zh-CN" altLang="zh-CN" sz="2000" dirty="0">
                <a:solidFill>
                  <a:schemeClr val="tx2"/>
                </a:solidFill>
                <a:latin typeface="黑体" panose="02010609060101010101" charset="-122"/>
                <a:ea typeface="黑体" panose="02010609060101010101" charset="-122"/>
                <a:cs typeface="黑体" panose="02010609060101010101" charset="-122"/>
              </a:rPr>
              <a:t>德斯鸠的三权分立思想与洛克相比具有进步权，表现在：一方面他明确强调司法独立的重要性，使得三权分立思想名副其实；另一方面他明确提出制衡的原则，以防止权力滥用。</a:t>
            </a:r>
            <a:endParaRPr lang="zh-CN" altLang="zh-CN" sz="2000" dirty="0">
              <a:solidFill>
                <a:schemeClr val="tx2"/>
              </a:solidFill>
              <a:latin typeface="黑体" panose="02010609060101010101" charset="-122"/>
              <a:ea typeface="黑体" panose="02010609060101010101" charset="-122"/>
              <a:cs typeface="黑体" panose="02010609060101010101" charset="-122"/>
            </a:endParaRPr>
          </a:p>
          <a:p>
            <a:pPr>
              <a:lnSpc>
                <a:spcPct val="150000"/>
              </a:lnSpc>
            </a:pPr>
            <a:r>
              <a:rPr lang="zh-CN" altLang="zh-CN" sz="2000" dirty="0">
                <a:solidFill>
                  <a:schemeClr val="tx2"/>
                </a:solidFill>
                <a:latin typeface="黑体" panose="02010609060101010101" charset="-122"/>
                <a:ea typeface="黑体" panose="02010609060101010101" charset="-122"/>
                <a:cs typeface="黑体" panose="02010609060101010101" charset="-122"/>
              </a:rPr>
              <a:t>    </a:t>
            </a:r>
            <a:r>
              <a:rPr lang="zh-CN" altLang="zh-CN" sz="2000" dirty="0" smtClean="0">
                <a:solidFill>
                  <a:schemeClr val="tx2"/>
                </a:solidFill>
                <a:latin typeface="黑体" panose="02010609060101010101" charset="-122"/>
                <a:ea typeface="黑体" panose="02010609060101010101" charset="-122"/>
                <a:cs typeface="黑体" panose="02010609060101010101" charset="-122"/>
              </a:rPr>
              <a:t>但</a:t>
            </a:r>
            <a:r>
              <a:rPr lang="zh-CN" altLang="zh-CN" sz="2000" dirty="0">
                <a:solidFill>
                  <a:schemeClr val="tx2"/>
                </a:solidFill>
                <a:latin typeface="黑体" panose="02010609060101010101" charset="-122"/>
                <a:ea typeface="黑体" panose="02010609060101010101" charset="-122"/>
                <a:cs typeface="黑体" panose="02010609060101010101" charset="-122"/>
              </a:rPr>
              <a:t>他的学说，</a:t>
            </a:r>
            <a:r>
              <a:rPr lang="en-US" altLang="zh-CN" sz="2000" dirty="0">
                <a:solidFill>
                  <a:schemeClr val="tx2"/>
                </a:solidFill>
                <a:latin typeface="黑体" panose="02010609060101010101" charset="-122"/>
                <a:ea typeface="黑体" panose="02010609060101010101" charset="-122"/>
                <a:cs typeface="黑体" panose="02010609060101010101" charset="-122"/>
              </a:rPr>
              <a:t>“</a:t>
            </a:r>
            <a:r>
              <a:rPr lang="zh-CN" altLang="en-US" sz="2000" dirty="0">
                <a:solidFill>
                  <a:schemeClr val="tx2"/>
                </a:solidFill>
                <a:latin typeface="黑体" panose="02010609060101010101" charset="-122"/>
                <a:ea typeface="黑体" panose="02010609060101010101" charset="-122"/>
                <a:cs typeface="黑体" panose="02010609060101010101" charset="-122"/>
              </a:rPr>
              <a:t>不是从正面去号召人们起来推翻封建专制制度，而是企图通过与封建贵族分权，调和敌对阶级利益，以求缓和阶级矛盾</a:t>
            </a:r>
            <a:r>
              <a:rPr lang="en-US" altLang="zh-CN" sz="2000" dirty="0">
                <a:solidFill>
                  <a:schemeClr val="tx2"/>
                </a:solidFill>
                <a:latin typeface="黑体" panose="02010609060101010101" charset="-122"/>
                <a:ea typeface="黑体" panose="02010609060101010101" charset="-122"/>
                <a:cs typeface="黑体" panose="02010609060101010101" charset="-122"/>
              </a:rPr>
              <a:t>”</a:t>
            </a:r>
            <a:r>
              <a:rPr lang="zh-CN" altLang="en-US" sz="2000" dirty="0">
                <a:solidFill>
                  <a:schemeClr val="tx2"/>
                </a:solidFill>
                <a:latin typeface="黑体" panose="02010609060101010101" charset="-122"/>
                <a:ea typeface="黑体" panose="02010609060101010101" charset="-122"/>
                <a:cs typeface="黑体" panose="02010609060101010101" charset="-122"/>
              </a:rPr>
              <a:t>，有其阶级局限性和历史</a:t>
            </a:r>
            <a:r>
              <a:rPr lang="zh-CN" altLang="en-US" sz="2000" dirty="0" smtClean="0">
                <a:solidFill>
                  <a:schemeClr val="tx2"/>
                </a:solidFill>
                <a:latin typeface="黑体" panose="02010609060101010101" charset="-122"/>
                <a:ea typeface="黑体" panose="02010609060101010101" charset="-122"/>
                <a:cs typeface="黑体" panose="02010609060101010101" charset="-122"/>
              </a:rPr>
              <a:t>局限性。</a:t>
            </a:r>
            <a:endParaRPr lang="zh-CN" altLang="en-US" sz="2000" dirty="0">
              <a:solidFill>
                <a:schemeClr val="tx2"/>
              </a:solidFill>
              <a:latin typeface="黑体" panose="02010609060101010101" charset="-122"/>
              <a:ea typeface="黑体" panose="02010609060101010101" charset="-122"/>
              <a:cs typeface="黑体" panose="02010609060101010101" charset="-122"/>
            </a:endParaRPr>
          </a:p>
        </p:txBody>
      </p:sp>
      <p:pic>
        <p:nvPicPr>
          <p:cNvPr id="53251"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28688" y="1866900"/>
            <a:ext cx="2325687"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3"/>
          <p:cNvSpPr>
            <a:spLocks noGrp="1" noChangeArrowheads="1"/>
          </p:cNvSpPr>
          <p:nvPr/>
        </p:nvSpPr>
        <p:spPr bwMode="auto">
          <a:xfrm>
            <a:off x="10890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2.2 </a:t>
            </a:r>
            <a:r>
              <a:rPr lang="zh-CN" altLang="en-US" sz="2800" dirty="0" smtClean="0">
                <a:latin typeface="微软雅黑" panose="020B0503020204020204" pitchFamily="34" charset="-122"/>
                <a:ea typeface="微软雅黑" panose="020B0503020204020204" pitchFamily="34" charset="-122"/>
              </a:rPr>
              <a:t>根本政治制度（政体）</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transition>
    <p:pull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551238" y="5599113"/>
            <a:ext cx="4027488" cy="669925"/>
          </a:xfrm>
        </p:spPr>
        <p:txBody>
          <a:bodyPr vert="horz" lIns="91440" tIns="45720" rIns="91440" bIns="45720" rtlCol="0" anchor="t">
            <a:normAutofit fontScale="90000"/>
          </a:bodyPr>
          <a:lstStyle/>
          <a:p>
            <a:pPr marL="0" marR="0" lvl="0" indent="0" algn="l" defTabSz="685800" rtl="0" eaLnBrk="1" fontAlgn="auto" latinLnBrk="0" hangingPunct="1">
              <a:lnSpc>
                <a:spcPct val="90000"/>
              </a:lnSpc>
              <a:spcBef>
                <a:spcPct val="0"/>
              </a:spcBef>
              <a:spcAft>
                <a:spcPts val="0"/>
              </a:spcAft>
              <a:buClrTx/>
              <a:buSzTx/>
              <a:buFontTx/>
              <a:buNone/>
              <a:defRPr/>
            </a:pPr>
            <a:r>
              <a:rPr kumimoji="0" lang="en-US" altLang="zh-CN" sz="4800" b="1" i="0" u="none" strike="noStrike" kern="1200" cap="all" spc="0" normalizeH="0" baseline="0" noProof="0" dirty="0">
                <a:ln>
                  <a:noFill/>
                </a:ln>
                <a:solidFill>
                  <a:schemeClr val="tx1"/>
                </a:solidFill>
                <a:effectLst/>
                <a:uLnTx/>
                <a:uFillTx/>
                <a:latin typeface="+mj-lt"/>
                <a:ea typeface="+mj-ea"/>
                <a:cs typeface="+mj-cs"/>
              </a:rPr>
              <a:t>     </a:t>
            </a:r>
            <a:r>
              <a:rPr kumimoji="0" lang="en-US" altLang="zh-CN" sz="3200" b="1" i="0" u="none" strike="noStrike" kern="1200" cap="all" spc="0" normalizeH="0" baseline="0" noProof="0" dirty="0">
                <a:ln>
                  <a:noFill/>
                </a:ln>
                <a:solidFill>
                  <a:schemeClr val="tx1"/>
                </a:solidFill>
                <a:effectLst/>
                <a:uLnTx/>
                <a:uFillTx/>
                <a:latin typeface="+mj-lt"/>
                <a:ea typeface="+mj-ea"/>
                <a:cs typeface="+mj-cs"/>
              </a:rPr>
              <a:t> </a:t>
            </a:r>
            <a:r>
              <a:rPr kumimoji="0" lang="zh-CN" altLang="en-US" sz="3200" b="1" i="0" u="none" strike="noStrike" kern="1200" cap="all" spc="0" normalizeH="0" baseline="0" noProof="0" dirty="0">
                <a:ln>
                  <a:noFill/>
                </a:ln>
                <a:solidFill>
                  <a:schemeClr val="tx1"/>
                </a:solidFill>
                <a:effectLst/>
                <a:uLnTx/>
                <a:uFillTx/>
                <a:latin typeface="+mj-lt"/>
                <a:ea typeface="+mj-ea"/>
                <a:cs typeface="+mj-cs"/>
              </a:rPr>
              <a:t>选狼还是选狮子？</a:t>
            </a:r>
            <a:endParaRPr kumimoji="0" lang="zh-CN" altLang="en-US" sz="3200" b="1" i="0" u="none" strike="noStrike" kern="1200" cap="all" spc="0" normalizeH="0" baseline="0" noProof="0" dirty="0">
              <a:ln>
                <a:noFill/>
              </a:ln>
              <a:solidFill>
                <a:schemeClr val="tx1"/>
              </a:solidFill>
              <a:effectLst/>
              <a:uLnTx/>
              <a:uFillTx/>
              <a:latin typeface="+mj-lt"/>
              <a:ea typeface="+mj-ea"/>
              <a:cs typeface="+mj-cs"/>
            </a:endParaRPr>
          </a:p>
        </p:txBody>
      </p:sp>
      <p:pic>
        <p:nvPicPr>
          <p:cNvPr id="20484" name="图片 4"/>
          <p:cNvPicPr>
            <a:picLocks noChangeAspect="1"/>
          </p:cNvPicPr>
          <p:nvPr/>
        </p:nvPicPr>
        <p:blipFill>
          <a:blip r:embed="rId1"/>
          <a:stretch>
            <a:fillRect/>
          </a:stretch>
        </p:blipFill>
        <p:spPr>
          <a:xfrm>
            <a:off x="4386263" y="1408113"/>
            <a:ext cx="3111500" cy="4040187"/>
          </a:xfrm>
          <a:prstGeom prst="rect">
            <a:avLst/>
          </a:prstGeom>
          <a:noFill/>
          <a:ln w="9525">
            <a:noFill/>
          </a:ln>
        </p:spPr>
      </p:pic>
      <p:sp>
        <p:nvSpPr>
          <p:cNvPr id="20483" name="标题 3"/>
          <p:cNvSpPr>
            <a:spLocks noGrp="1"/>
          </p:cNvSpPr>
          <p:nvPr/>
        </p:nvSpPr>
        <p:spPr>
          <a:xfrm>
            <a:off x="1065213" y="76200"/>
            <a:ext cx="9980612" cy="1096963"/>
          </a:xfrm>
          <a:prstGeom prst="rect">
            <a:avLst/>
          </a:prstGeom>
          <a:noFill/>
          <a:ln w="9525">
            <a:noFill/>
          </a:ln>
        </p:spPr>
        <p:txBody>
          <a:bodyPr lIns="0" tIns="45720" rIns="0" bIns="45720" anchor="b"/>
          <a:p>
            <a:pPr>
              <a:lnSpc>
                <a:spcPct val="90000"/>
              </a:lnSpc>
            </a:pPr>
            <a:r>
              <a:rPr lang="zh-CN" altLang="en-US" sz="2800" dirty="0">
                <a:latin typeface="微软雅黑" panose="020B0503020204020204" pitchFamily="34" charset="-122"/>
                <a:ea typeface="微软雅黑" panose="020B0503020204020204" pitchFamily="34" charset="-122"/>
              </a:rPr>
              <a:t>理解</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政治</a:t>
            </a:r>
            <a:r>
              <a:rPr lang="en-US" altLang="zh-CN"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484"/>
                                        </p:tgtEl>
                                        <p:attrNameLst>
                                          <p:attrName>style.visibility</p:attrName>
                                        </p:attrNameLst>
                                      </p:cBhvr>
                                      <p:to>
                                        <p:strVal val="visible"/>
                                      </p:to>
                                    </p:set>
                                    <p:animEffect transition="in" filter="blinds(horizontal)">
                                      <p:cBhvr>
                                        <p:cTn id="7" dur="500"/>
                                        <p:tgtEl>
                                          <p:spTgt spid="2048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2743200" y="1143000"/>
            <a:ext cx="7315200" cy="1143000"/>
          </a:xfrm>
        </p:spPr>
        <p:txBody>
          <a:bodyPr lIns="91440" rIns="91440" anchor="t">
            <a:normAutofit/>
          </a:bodyPr>
          <a:lstStyle/>
          <a:p>
            <a:pPr defTabSz="685800" fontAlgn="auto">
              <a:spcAft>
                <a:spcPts val="0"/>
              </a:spcAft>
              <a:defRPr/>
            </a:pPr>
            <a:r>
              <a:rPr lang="zh-CN" altLang="en-US" sz="3200" cap="all" dirty="0">
                <a:latin typeface="+mj-lt"/>
                <a:ea typeface="+mj-ea"/>
              </a:rPr>
              <a:t> </a:t>
            </a:r>
            <a:endParaRPr lang="zh-CN" altLang="en-US" sz="3200" b="1" cap="all" dirty="0">
              <a:latin typeface="+mj-lt"/>
              <a:ea typeface="+mj-ea"/>
            </a:endParaRPr>
          </a:p>
        </p:txBody>
      </p:sp>
      <p:sp>
        <p:nvSpPr>
          <p:cNvPr id="54275" name="TextBox 3"/>
          <p:cNvSpPr txBox="1">
            <a:spLocks noChangeArrowheads="1"/>
          </p:cNvSpPr>
          <p:nvPr/>
        </p:nvSpPr>
        <p:spPr bwMode="auto">
          <a:xfrm>
            <a:off x="3592513" y="1770063"/>
            <a:ext cx="7478712" cy="267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40000"/>
              </a:lnSpc>
            </a:pPr>
            <a:r>
              <a:rPr lang="en-US" altLang="zh-CN" sz="2000" dirty="0">
                <a:solidFill>
                  <a:schemeClr val="tx2"/>
                </a:solidFill>
                <a:ea typeface="宋体" panose="02010600030101010101" pitchFamily="2" charset="-122"/>
              </a:rPr>
              <a:t>   </a:t>
            </a:r>
            <a:r>
              <a:rPr lang="en-US" altLang="zh-CN" sz="2400" dirty="0">
                <a:solidFill>
                  <a:schemeClr val="tx2"/>
                </a:solidFill>
                <a:ea typeface="宋体" panose="02010600030101010101" pitchFamily="2" charset="-122"/>
              </a:rPr>
              <a:t> </a:t>
            </a:r>
            <a:r>
              <a:rPr lang="zh-CN" altLang="en-US" sz="2400" dirty="0" smtClean="0">
                <a:solidFill>
                  <a:schemeClr val="tx2"/>
                </a:solidFill>
                <a:latin typeface="黑体" panose="02010609060101010101" charset="-122"/>
                <a:ea typeface="黑体" panose="02010609060101010101" charset="-122"/>
                <a:cs typeface="黑体" panose="02010609060101010101" charset="-122"/>
              </a:rPr>
              <a:t>美国</a:t>
            </a:r>
            <a:r>
              <a:rPr lang="zh-CN" altLang="en-US" sz="2400" dirty="0">
                <a:solidFill>
                  <a:schemeClr val="tx2"/>
                </a:solidFill>
                <a:latin typeface="黑体" panose="02010609060101010101" charset="-122"/>
                <a:ea typeface="黑体" panose="02010609060101010101" charset="-122"/>
                <a:cs typeface="黑体" panose="02010609060101010101" charset="-122"/>
              </a:rPr>
              <a:t>总统杰斐逊</a:t>
            </a:r>
            <a:r>
              <a:rPr lang="zh-CN" altLang="zh-CN" sz="2400" dirty="0">
                <a:solidFill>
                  <a:schemeClr val="tx2"/>
                </a:solidFill>
                <a:latin typeface="黑体" panose="02010609060101010101" charset="-122"/>
                <a:ea typeface="黑体" panose="02010609060101010101" charset="-122"/>
                <a:cs typeface="黑体" panose="02010609060101010101" charset="-122"/>
              </a:rPr>
              <a:t>接受了孟德斯鸠的思想，主张三权分立</a:t>
            </a:r>
            <a:r>
              <a:rPr lang="zh-CN" altLang="en-US" sz="2400" dirty="0">
                <a:solidFill>
                  <a:schemeClr val="tx2"/>
                </a:solidFill>
                <a:latin typeface="黑体" panose="02010609060101010101" charset="-122"/>
                <a:ea typeface="黑体" panose="02010609060101010101" charset="-122"/>
                <a:cs typeface="黑体" panose="02010609060101010101" charset="-122"/>
              </a:rPr>
              <a:t>。</a:t>
            </a:r>
            <a:endParaRPr lang="zh-CN" altLang="en-US" sz="2400" dirty="0">
              <a:solidFill>
                <a:schemeClr val="tx2"/>
              </a:solidFill>
              <a:latin typeface="黑体" panose="02010609060101010101" charset="-122"/>
              <a:ea typeface="黑体" panose="02010609060101010101" charset="-122"/>
              <a:cs typeface="黑体" panose="02010609060101010101" charset="-122"/>
            </a:endParaRPr>
          </a:p>
          <a:p>
            <a:pPr>
              <a:lnSpc>
                <a:spcPct val="140000"/>
              </a:lnSpc>
            </a:pPr>
            <a:r>
              <a:rPr lang="zh-CN" altLang="en-US" sz="2400" dirty="0">
                <a:solidFill>
                  <a:schemeClr val="tx2"/>
                </a:solidFill>
                <a:latin typeface="黑体" panose="02010609060101010101" charset="-122"/>
                <a:ea typeface="黑体" panose="02010609060101010101" charset="-122"/>
                <a:cs typeface="黑体" panose="02010609060101010101" charset="-122"/>
              </a:rPr>
              <a:t>    </a:t>
            </a:r>
            <a:r>
              <a:rPr lang="zh-CN" altLang="en-US" sz="2400" dirty="0" smtClean="0">
                <a:solidFill>
                  <a:schemeClr val="tx2"/>
                </a:solidFill>
                <a:latin typeface="黑体" panose="02010609060101010101" charset="-122"/>
                <a:ea typeface="黑体" panose="02010609060101010101" charset="-122"/>
                <a:cs typeface="黑体" panose="02010609060101010101" charset="-122"/>
              </a:rPr>
              <a:t>三权分立</a:t>
            </a:r>
            <a:r>
              <a:rPr lang="zh-CN" altLang="en-US" sz="2400" dirty="0">
                <a:solidFill>
                  <a:schemeClr val="tx2"/>
                </a:solidFill>
                <a:latin typeface="黑体" panose="02010609060101010101" charset="-122"/>
                <a:ea typeface="黑体" panose="02010609060101010101" charset="-122"/>
                <a:cs typeface="黑体" panose="02010609060101010101" charset="-122"/>
              </a:rPr>
              <a:t>学说由洛克到孟德斯鸠再到杰斐逊，三权分立的实践由英国、法国再到美国。美国的总统制分权模式被认为是三权分立的典范。</a:t>
            </a:r>
            <a:endParaRPr lang="zh-CN" altLang="en-US" sz="2400" dirty="0">
              <a:solidFill>
                <a:schemeClr val="tx2"/>
              </a:solidFill>
              <a:latin typeface="黑体" panose="02010609060101010101" charset="-122"/>
              <a:ea typeface="黑体" panose="02010609060101010101" charset="-122"/>
              <a:cs typeface="黑体" panose="02010609060101010101" charset="-122"/>
            </a:endParaRPr>
          </a:p>
        </p:txBody>
      </p:sp>
      <p:pic>
        <p:nvPicPr>
          <p:cNvPr id="54276" name="图片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98538" y="1679575"/>
            <a:ext cx="2233612" cy="308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标题 3"/>
          <p:cNvSpPr>
            <a:spLocks noGrp="1" noChangeArrowheads="1"/>
          </p:cNvSpPr>
          <p:nvPr/>
        </p:nvSpPr>
        <p:spPr bwMode="auto">
          <a:xfrm>
            <a:off x="10890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2.2 </a:t>
            </a:r>
            <a:r>
              <a:rPr lang="zh-CN" altLang="en-US" sz="2800" dirty="0" smtClean="0">
                <a:latin typeface="微软雅黑" panose="020B0503020204020204" pitchFamily="34" charset="-122"/>
                <a:ea typeface="微软雅黑" panose="020B0503020204020204" pitchFamily="34" charset="-122"/>
              </a:rPr>
              <a:t>根本政治制度（政体）</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transition>
    <p:pull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2743200" y="1143000"/>
            <a:ext cx="7315200" cy="1143000"/>
          </a:xfrm>
        </p:spPr>
        <p:txBody>
          <a:bodyPr lIns="91440" rIns="91440" anchor="t">
            <a:normAutofit/>
          </a:bodyPr>
          <a:lstStyle/>
          <a:p>
            <a:pPr defTabSz="685800" fontAlgn="auto">
              <a:spcAft>
                <a:spcPts val="0"/>
              </a:spcAft>
              <a:defRPr/>
            </a:pPr>
            <a:r>
              <a:rPr lang="zh-CN" altLang="en-US" sz="3200" cap="all" dirty="0">
                <a:latin typeface="+mj-lt"/>
                <a:ea typeface="+mj-ea"/>
              </a:rPr>
              <a:t> </a:t>
            </a:r>
            <a:endParaRPr lang="zh-CN" altLang="en-US" sz="3200" b="1" cap="all" dirty="0">
              <a:latin typeface="+mj-lt"/>
              <a:ea typeface="+mj-ea"/>
            </a:endParaRPr>
          </a:p>
        </p:txBody>
      </p:sp>
      <p:sp>
        <p:nvSpPr>
          <p:cNvPr id="55298" name="Rectangle 3"/>
          <p:cNvSpPr>
            <a:spLocks noGrp="1" noChangeArrowheads="1"/>
          </p:cNvSpPr>
          <p:nvPr>
            <p:ph idx="1"/>
          </p:nvPr>
        </p:nvSpPr>
        <p:spPr bwMode="auto">
          <a:xfrm>
            <a:off x="1981200" y="2286000"/>
            <a:ext cx="8229600" cy="426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rIns="91440" numCol="1" anchor="t" anchorCtr="0" compatLnSpc="1"/>
          <a:lstStyle/>
          <a:p>
            <a:pPr>
              <a:lnSpc>
                <a:spcPct val="110000"/>
              </a:lnSpc>
              <a:buFont typeface="Wingdings" panose="05000000000000000000" pitchFamily="2" charset="2"/>
              <a:buNone/>
            </a:pPr>
            <a:r>
              <a:rPr lang="zh-CN" altLang="en-US" smtClean="0">
                <a:ea typeface="等线" panose="02010600030101010101" pitchFamily="2" charset="-122"/>
              </a:rPr>
              <a:t>         </a:t>
            </a:r>
            <a:endParaRPr lang="zh-CN" altLang="en-US" smtClean="0">
              <a:ea typeface="等线" panose="02010600030101010101" pitchFamily="2" charset="-122"/>
            </a:endParaRPr>
          </a:p>
        </p:txBody>
      </p:sp>
      <p:sp>
        <p:nvSpPr>
          <p:cNvPr id="55299" name="TextBox 3"/>
          <p:cNvSpPr txBox="1">
            <a:spLocks noChangeArrowheads="1"/>
          </p:cNvSpPr>
          <p:nvPr/>
        </p:nvSpPr>
        <p:spPr bwMode="auto">
          <a:xfrm>
            <a:off x="4181475" y="1323975"/>
            <a:ext cx="3638550" cy="632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10000"/>
              </a:lnSpc>
            </a:pPr>
            <a:r>
              <a:rPr lang="en-US" altLang="zh-CN" sz="2000">
                <a:solidFill>
                  <a:schemeClr val="tx2"/>
                </a:solidFill>
                <a:ea typeface="宋体" panose="02010600030101010101" pitchFamily="2" charset="-122"/>
              </a:rPr>
              <a:t> </a:t>
            </a:r>
            <a:r>
              <a:rPr lang="en-US" altLang="zh-CN" sz="3200">
                <a:solidFill>
                  <a:schemeClr val="tx2"/>
                </a:solidFill>
                <a:ea typeface="宋体" panose="02010600030101010101" pitchFamily="2" charset="-122"/>
              </a:rPr>
              <a:t>  </a:t>
            </a:r>
            <a:r>
              <a:rPr lang="zh-CN" altLang="zh-CN" sz="3200">
                <a:solidFill>
                  <a:schemeClr val="tx2"/>
                </a:solidFill>
                <a:latin typeface="黑体" panose="02010609060101010101" charset="-122"/>
                <a:ea typeface="黑体" panose="02010609060101010101" charset="-122"/>
              </a:rPr>
              <a:t>三权分立制度</a:t>
            </a:r>
            <a:endParaRPr lang="zh-CN" altLang="zh-CN" sz="3200">
              <a:solidFill>
                <a:schemeClr val="tx2"/>
              </a:solidFill>
              <a:latin typeface="黑体" panose="02010609060101010101" charset="-122"/>
              <a:ea typeface="黑体" panose="02010609060101010101" charset="-122"/>
            </a:endParaRPr>
          </a:p>
        </p:txBody>
      </p:sp>
      <p:pic>
        <p:nvPicPr>
          <p:cNvPr id="55300" name="图片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13075" y="1956435"/>
            <a:ext cx="5975350" cy="425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标题 3"/>
          <p:cNvSpPr>
            <a:spLocks noGrp="1" noChangeArrowheads="1"/>
          </p:cNvSpPr>
          <p:nvPr/>
        </p:nvSpPr>
        <p:spPr bwMode="auto">
          <a:xfrm>
            <a:off x="10890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2.2 </a:t>
            </a:r>
            <a:r>
              <a:rPr lang="zh-CN" altLang="en-US" sz="2800" dirty="0" smtClean="0">
                <a:latin typeface="微软雅黑" panose="020B0503020204020204" pitchFamily="34" charset="-122"/>
                <a:ea typeface="微软雅黑" panose="020B0503020204020204" pitchFamily="34" charset="-122"/>
              </a:rPr>
              <a:t>根本政治制度（政体）</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transition>
    <p:pull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2743200" y="1143000"/>
            <a:ext cx="7315200" cy="1143000"/>
          </a:xfrm>
        </p:spPr>
        <p:txBody>
          <a:bodyPr lIns="91440" rIns="91440" anchor="t">
            <a:normAutofit/>
          </a:bodyPr>
          <a:lstStyle/>
          <a:p>
            <a:pPr defTabSz="685800" fontAlgn="auto">
              <a:spcAft>
                <a:spcPts val="0"/>
              </a:spcAft>
              <a:defRPr/>
            </a:pPr>
            <a:r>
              <a:rPr lang="zh-CN" altLang="en-US" sz="3200" cap="all" dirty="0">
                <a:latin typeface="+mj-lt"/>
                <a:ea typeface="+mj-ea"/>
              </a:rPr>
              <a:t> </a:t>
            </a:r>
            <a:endParaRPr lang="zh-CN" altLang="en-US" sz="3200" b="1" cap="all" dirty="0">
              <a:latin typeface="+mj-lt"/>
              <a:ea typeface="+mj-ea"/>
            </a:endParaRPr>
          </a:p>
        </p:txBody>
      </p:sp>
      <p:sp>
        <p:nvSpPr>
          <p:cNvPr id="56322" name="TextBox 3"/>
          <p:cNvSpPr txBox="1">
            <a:spLocks noChangeArrowheads="1"/>
          </p:cNvSpPr>
          <p:nvPr/>
        </p:nvSpPr>
        <p:spPr bwMode="auto">
          <a:xfrm>
            <a:off x="1089025" y="4348163"/>
            <a:ext cx="998220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40000"/>
              </a:lnSpc>
            </a:pPr>
            <a:r>
              <a:rPr lang="en-US" altLang="zh-CN" sz="2000" dirty="0">
                <a:solidFill>
                  <a:schemeClr val="tx2"/>
                </a:solidFill>
                <a:ea typeface="宋体" panose="02010600030101010101" pitchFamily="2" charset="-122"/>
              </a:rPr>
              <a:t>    </a:t>
            </a:r>
            <a:r>
              <a:rPr lang="zh-CN" altLang="en-US" sz="2000" dirty="0" smtClean="0">
                <a:solidFill>
                  <a:schemeClr val="tx2"/>
                </a:solidFill>
                <a:latin typeface="黑体" panose="02010609060101010101" charset="-122"/>
                <a:ea typeface="黑体" panose="02010609060101010101" charset="-122"/>
                <a:cs typeface="黑体" panose="02010609060101010101" charset="-122"/>
              </a:rPr>
              <a:t>在</a:t>
            </a:r>
            <a:r>
              <a:rPr lang="zh-CN" altLang="en-US" sz="2000" dirty="0">
                <a:solidFill>
                  <a:schemeClr val="tx2"/>
                </a:solidFill>
                <a:latin typeface="黑体" panose="02010609060101010101" charset="-122"/>
                <a:ea typeface="黑体" panose="02010609060101010101" charset="-122"/>
                <a:cs typeface="黑体" panose="02010609060101010101" charset="-122"/>
              </a:rPr>
              <a:t>美国，立法和行政机关的权力均直接来自于选民的授权，不分伯仲。在现实层面三机关的协调运转只是一种理想状态，运行卡壳甚至</a:t>
            </a:r>
            <a:r>
              <a:rPr lang="en-US" altLang="zh-CN" sz="2000" dirty="0">
                <a:solidFill>
                  <a:schemeClr val="tx2"/>
                </a:solidFill>
                <a:latin typeface="黑体" panose="02010609060101010101" charset="-122"/>
                <a:ea typeface="黑体" panose="02010609060101010101" charset="-122"/>
                <a:cs typeface="黑体" panose="02010609060101010101" charset="-122"/>
              </a:rPr>
              <a:t>“</a:t>
            </a:r>
            <a:r>
              <a:rPr lang="zh-CN" altLang="en-US" sz="2000" dirty="0">
                <a:solidFill>
                  <a:schemeClr val="tx2"/>
                </a:solidFill>
                <a:latin typeface="黑体" panose="02010609060101010101" charset="-122"/>
                <a:ea typeface="黑体" panose="02010609060101010101" charset="-122"/>
                <a:cs typeface="黑体" panose="02010609060101010101" charset="-122"/>
              </a:rPr>
              <a:t>死机</a:t>
            </a:r>
            <a:r>
              <a:rPr lang="en-US" altLang="zh-CN" sz="2000" dirty="0">
                <a:solidFill>
                  <a:schemeClr val="tx2"/>
                </a:solidFill>
                <a:latin typeface="黑体" panose="02010609060101010101" charset="-122"/>
                <a:ea typeface="黑体" panose="02010609060101010101" charset="-122"/>
                <a:cs typeface="黑体" panose="02010609060101010101" charset="-122"/>
              </a:rPr>
              <a:t>”</a:t>
            </a:r>
            <a:r>
              <a:rPr lang="zh-CN" altLang="en-US" sz="2000" dirty="0">
                <a:solidFill>
                  <a:schemeClr val="tx2"/>
                </a:solidFill>
                <a:latin typeface="黑体" panose="02010609060101010101" charset="-122"/>
                <a:ea typeface="黑体" panose="02010609060101010101" charset="-122"/>
                <a:cs typeface="黑体" panose="02010609060101010101" charset="-122"/>
              </a:rPr>
              <a:t>情况不仅在理论上是可能的，而且在现实中也是存在的。近</a:t>
            </a:r>
            <a:r>
              <a:rPr lang="en-US" altLang="zh-CN" sz="2000" dirty="0">
                <a:solidFill>
                  <a:schemeClr val="tx2"/>
                </a:solidFill>
                <a:latin typeface="黑体" panose="02010609060101010101" charset="-122"/>
                <a:ea typeface="黑体" panose="02010609060101010101" charset="-122"/>
                <a:cs typeface="黑体" panose="02010609060101010101" charset="-122"/>
              </a:rPr>
              <a:t>20</a:t>
            </a:r>
            <a:r>
              <a:rPr lang="zh-CN" altLang="en-US" sz="2000" dirty="0">
                <a:solidFill>
                  <a:schemeClr val="tx2"/>
                </a:solidFill>
                <a:latin typeface="黑体" panose="02010609060101010101" charset="-122"/>
                <a:ea typeface="黑体" panose="02010609060101010101" charset="-122"/>
                <a:cs typeface="黑体" panose="02010609060101010101" charset="-122"/>
              </a:rPr>
              <a:t>年来，由于国会和行政机关之间互相扯皮，美国政府曾六次面临关门的尴尬境地</a:t>
            </a:r>
            <a:r>
              <a:rPr lang="zh-CN" altLang="en-US" sz="2000" dirty="0" smtClean="0">
                <a:solidFill>
                  <a:schemeClr val="tx2"/>
                </a:solidFill>
                <a:latin typeface="黑体" panose="02010609060101010101" charset="-122"/>
                <a:ea typeface="黑体" panose="02010609060101010101" charset="-122"/>
                <a:cs typeface="黑体" panose="02010609060101010101" charset="-122"/>
              </a:rPr>
              <a:t>。错综复杂</a:t>
            </a:r>
            <a:r>
              <a:rPr lang="zh-CN" altLang="en-US" sz="2000" dirty="0">
                <a:solidFill>
                  <a:schemeClr val="tx2"/>
                </a:solidFill>
                <a:latin typeface="黑体" panose="02010609060101010101" charset="-122"/>
                <a:ea typeface="黑体" panose="02010609060101010101" charset="-122"/>
                <a:cs typeface="黑体" panose="02010609060101010101" charset="-122"/>
              </a:rPr>
              <a:t>的制约与</a:t>
            </a:r>
            <a:r>
              <a:rPr lang="zh-CN" altLang="en-US" sz="2000" dirty="0" smtClean="0">
                <a:solidFill>
                  <a:schemeClr val="tx2"/>
                </a:solidFill>
                <a:latin typeface="黑体" panose="02010609060101010101" charset="-122"/>
                <a:ea typeface="黑体" panose="02010609060101010101" charset="-122"/>
                <a:cs typeface="黑体" panose="02010609060101010101" charset="-122"/>
              </a:rPr>
              <a:t>均衡制度使得</a:t>
            </a:r>
            <a:r>
              <a:rPr lang="zh-CN" altLang="en-US" sz="2000" dirty="0">
                <a:solidFill>
                  <a:schemeClr val="tx2"/>
                </a:solidFill>
                <a:latin typeface="黑体" panose="02010609060101010101" charset="-122"/>
                <a:ea typeface="黑体" panose="02010609060101010101" charset="-122"/>
                <a:cs typeface="黑体" panose="02010609060101010101" charset="-122"/>
              </a:rPr>
              <a:t>三权分立制度是一个“看上去很美”的</a:t>
            </a:r>
            <a:r>
              <a:rPr lang="zh-CN" altLang="en-US" sz="2000" dirty="0" smtClean="0">
                <a:solidFill>
                  <a:schemeClr val="tx2"/>
                </a:solidFill>
                <a:latin typeface="黑体" panose="02010609060101010101" charset="-122"/>
                <a:ea typeface="黑体" panose="02010609060101010101" charset="-122"/>
                <a:cs typeface="黑体" panose="02010609060101010101" charset="-122"/>
              </a:rPr>
              <a:t>设计。</a:t>
            </a:r>
            <a:endParaRPr lang="zh-CN" altLang="en-US" sz="2000" dirty="0">
              <a:solidFill>
                <a:schemeClr val="tx2"/>
              </a:solidFill>
              <a:latin typeface="黑体" panose="02010609060101010101" charset="-122"/>
              <a:ea typeface="黑体" panose="02010609060101010101" charset="-122"/>
              <a:cs typeface="黑体" panose="02010609060101010101" charset="-122"/>
            </a:endParaRPr>
          </a:p>
          <a:p>
            <a:pPr>
              <a:lnSpc>
                <a:spcPct val="140000"/>
              </a:lnSpc>
            </a:pPr>
            <a:endParaRPr lang="zh-CN" altLang="en-US" sz="2000" dirty="0">
              <a:solidFill>
                <a:schemeClr val="tx2"/>
              </a:solidFill>
              <a:latin typeface="黑体" panose="02010609060101010101" charset="-122"/>
              <a:ea typeface="黑体" panose="02010609060101010101" charset="-122"/>
              <a:cs typeface="黑体" panose="02010609060101010101" charset="-122"/>
            </a:endParaRPr>
          </a:p>
        </p:txBody>
      </p:sp>
      <p:pic>
        <p:nvPicPr>
          <p:cNvPr id="56323" name="图片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067175" y="1473200"/>
            <a:ext cx="4252913" cy="271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3"/>
          <p:cNvSpPr>
            <a:spLocks noGrp="1" noChangeArrowheads="1"/>
          </p:cNvSpPr>
          <p:nvPr/>
        </p:nvSpPr>
        <p:spPr bwMode="auto">
          <a:xfrm>
            <a:off x="10890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2.2 </a:t>
            </a:r>
            <a:r>
              <a:rPr lang="zh-CN" altLang="en-US" sz="2800" dirty="0" smtClean="0">
                <a:latin typeface="微软雅黑" panose="020B0503020204020204" pitchFamily="34" charset="-122"/>
                <a:ea typeface="微软雅黑" panose="020B0503020204020204" pitchFamily="34" charset="-122"/>
              </a:rPr>
              <a:t>根本政治制度（政体）</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transition>
    <p:pull di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extBox 3"/>
          <p:cNvSpPr txBox="1">
            <a:spLocks noChangeArrowheads="1"/>
          </p:cNvSpPr>
          <p:nvPr/>
        </p:nvSpPr>
        <p:spPr bwMode="auto">
          <a:xfrm>
            <a:off x="3322206" y="1755753"/>
            <a:ext cx="7959868" cy="3415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50000"/>
              </a:lnSpc>
            </a:pPr>
            <a:r>
              <a:rPr lang="en-US" altLang="zh-CN" sz="2400" dirty="0">
                <a:solidFill>
                  <a:schemeClr val="tx2"/>
                </a:solidFill>
                <a:ea typeface="宋体" panose="02010600030101010101" pitchFamily="2" charset="-122"/>
              </a:rPr>
              <a:t>   </a:t>
            </a:r>
            <a:r>
              <a:rPr lang="en-US" altLang="zh-CN" sz="2400" dirty="0" smtClean="0">
                <a:solidFill>
                  <a:schemeClr val="tx2"/>
                </a:solidFill>
                <a:ea typeface="宋体" panose="02010600030101010101" pitchFamily="2" charset="-122"/>
              </a:rPr>
              <a:t> </a:t>
            </a:r>
            <a:r>
              <a:rPr lang="zh-CN" altLang="en-US" sz="2400" dirty="0" smtClean="0">
                <a:solidFill>
                  <a:schemeClr val="tx2"/>
                </a:solidFill>
                <a:latin typeface="黑体" panose="02010609060101010101" charset="-122"/>
                <a:ea typeface="黑体" panose="02010609060101010101" charset="-122"/>
                <a:cs typeface="黑体" panose="02010609060101010101" charset="-122"/>
              </a:rPr>
              <a:t>三权分立</a:t>
            </a:r>
            <a:r>
              <a:rPr lang="zh-CN" altLang="en-US" sz="2400" dirty="0">
                <a:solidFill>
                  <a:schemeClr val="tx2"/>
                </a:solidFill>
                <a:latin typeface="黑体" panose="02010609060101010101" charset="-122"/>
                <a:ea typeface="黑体" panose="02010609060101010101" charset="-122"/>
                <a:cs typeface="黑体" panose="02010609060101010101" charset="-122"/>
              </a:rPr>
              <a:t>思想从萌芽到近代资产阶级革命时期的诞生，一直延续到现代西方各国的政治实践，都是起源</a:t>
            </a:r>
            <a:r>
              <a:rPr lang="zh-CN" altLang="en-US" sz="2400" dirty="0">
                <a:solidFill>
                  <a:srgbClr val="FF0000"/>
                </a:solidFill>
                <a:latin typeface="黑体" panose="02010609060101010101" charset="-122"/>
                <a:ea typeface="黑体" panose="02010609060101010101" charset="-122"/>
                <a:cs typeface="黑体" panose="02010609060101010101" charset="-122"/>
              </a:rPr>
              <a:t>私有制</a:t>
            </a:r>
            <a:r>
              <a:rPr lang="zh-CN" altLang="en-US" sz="2400" dirty="0" smtClean="0">
                <a:solidFill>
                  <a:schemeClr val="tx2"/>
                </a:solidFill>
                <a:latin typeface="黑体" panose="02010609060101010101" charset="-122"/>
                <a:ea typeface="黑体" panose="02010609060101010101" charset="-122"/>
                <a:cs typeface="黑体" panose="02010609060101010101" charset="-122"/>
              </a:rPr>
              <a:t>，是</a:t>
            </a:r>
            <a:r>
              <a:rPr lang="zh-CN" altLang="en-US" sz="2400" dirty="0">
                <a:solidFill>
                  <a:schemeClr val="tx2"/>
                </a:solidFill>
                <a:latin typeface="黑体" panose="02010609060101010101" charset="-122"/>
                <a:ea typeface="黑体" panose="02010609060101010101" charset="-122"/>
                <a:cs typeface="黑体" panose="02010609060101010101" charset="-122"/>
              </a:rPr>
              <a:t>与资本主义国家的私有制经济基础、资产阶级国家性质、阶级关系和政党制度相适应的，是为维护资产阶级统治服务的。中国的国家性质和经济制度等基本规定性决定了“三权分立”制度不适合我们</a:t>
            </a:r>
            <a:r>
              <a:rPr lang="zh-CN" altLang="en-US" sz="2400" dirty="0" smtClean="0">
                <a:solidFill>
                  <a:schemeClr val="tx2"/>
                </a:solidFill>
                <a:latin typeface="黑体" panose="02010609060101010101" charset="-122"/>
                <a:ea typeface="黑体" panose="02010609060101010101" charset="-122"/>
                <a:cs typeface="黑体" panose="02010609060101010101" charset="-122"/>
              </a:rPr>
              <a:t>。   </a:t>
            </a:r>
            <a:r>
              <a:rPr lang="zh-CN" altLang="en-US" sz="2400" b="1" dirty="0" smtClean="0">
                <a:solidFill>
                  <a:schemeClr val="tx2"/>
                </a:solidFill>
                <a:ea typeface="宋体" panose="02010600030101010101" pitchFamily="2" charset="-122"/>
              </a:rPr>
              <a:t>  </a:t>
            </a:r>
            <a:endParaRPr lang="zh-CN" altLang="en-US" sz="2400" b="1" dirty="0">
              <a:solidFill>
                <a:schemeClr val="tx2"/>
              </a:solidFill>
              <a:ea typeface="宋体" panose="02010600030101010101" pitchFamily="2" charset="-122"/>
            </a:endParaRPr>
          </a:p>
        </p:txBody>
      </p:sp>
      <p:pic>
        <p:nvPicPr>
          <p:cNvPr id="57346"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97673" y="2030400"/>
            <a:ext cx="2152650" cy="286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3"/>
          <p:cNvSpPr>
            <a:spLocks noGrp="1" noChangeArrowheads="1"/>
          </p:cNvSpPr>
          <p:nvPr/>
        </p:nvSpPr>
        <p:spPr bwMode="auto">
          <a:xfrm>
            <a:off x="10890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2.2 </a:t>
            </a:r>
            <a:r>
              <a:rPr lang="zh-CN" altLang="en-US" sz="2800" dirty="0" smtClean="0">
                <a:latin typeface="微软雅黑" panose="020B0503020204020204" pitchFamily="34" charset="-122"/>
                <a:ea typeface="微软雅黑" panose="020B0503020204020204" pitchFamily="34" charset="-122"/>
              </a:rPr>
              <a:t>根本政治制度（政体）</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transition>
    <p:pull dir="d"/>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extBox 3"/>
          <p:cNvSpPr txBox="1">
            <a:spLocks noChangeArrowheads="1"/>
          </p:cNvSpPr>
          <p:nvPr/>
        </p:nvSpPr>
        <p:spPr bwMode="auto">
          <a:xfrm>
            <a:off x="2794000" y="1252538"/>
            <a:ext cx="8277225" cy="474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40000"/>
              </a:lnSpc>
            </a:pPr>
            <a:r>
              <a:rPr lang="en-US" altLang="zh-CN" sz="2400" dirty="0">
                <a:solidFill>
                  <a:schemeClr val="tx2"/>
                </a:solidFill>
                <a:ea typeface="宋体" panose="02010600030101010101" pitchFamily="2" charset="-122"/>
              </a:rPr>
              <a:t>   </a:t>
            </a:r>
            <a:r>
              <a:rPr lang="en-US" altLang="zh-CN" sz="2400" dirty="0" smtClean="0">
                <a:solidFill>
                  <a:schemeClr val="tx2"/>
                </a:solidFill>
                <a:ea typeface="宋体" panose="02010600030101010101" pitchFamily="2" charset="-122"/>
              </a:rPr>
              <a:t> </a:t>
            </a:r>
            <a:r>
              <a:rPr lang="zh-CN" altLang="en-US" sz="2400" dirty="0" smtClean="0">
                <a:solidFill>
                  <a:schemeClr val="tx2"/>
                </a:solidFill>
                <a:latin typeface="黑体" panose="02010609060101010101" charset="-122"/>
                <a:ea typeface="黑体" panose="02010609060101010101" charset="-122"/>
                <a:cs typeface="黑体" panose="02010609060101010101" charset="-122"/>
              </a:rPr>
              <a:t>人民代表大会制度</a:t>
            </a:r>
            <a:r>
              <a:rPr lang="zh-CN" altLang="en-US" sz="2400" dirty="0">
                <a:solidFill>
                  <a:schemeClr val="tx2"/>
                </a:solidFill>
                <a:latin typeface="黑体" panose="02010609060101010101" charset="-122"/>
                <a:ea typeface="黑体" panose="02010609060101010101" charset="-122"/>
                <a:cs typeface="黑体" panose="02010609060101010101" charset="-122"/>
              </a:rPr>
              <a:t>，从马克思主义的理论构想，到巴黎公社的探索，再到苏联和我国社会主义国家的实践，它的逻辑起点始终是生产资料的</a:t>
            </a:r>
            <a:r>
              <a:rPr lang="zh-CN" altLang="en-US" sz="2400" dirty="0">
                <a:solidFill>
                  <a:srgbClr val="FF0000"/>
                </a:solidFill>
                <a:latin typeface="黑体" panose="02010609060101010101" charset="-122"/>
                <a:ea typeface="黑体" panose="02010609060101010101" charset="-122"/>
                <a:cs typeface="黑体" panose="02010609060101010101" charset="-122"/>
              </a:rPr>
              <a:t>公有制</a:t>
            </a:r>
            <a:r>
              <a:rPr lang="zh-CN" altLang="en-US" sz="2400" dirty="0">
                <a:solidFill>
                  <a:schemeClr val="tx2"/>
                </a:solidFill>
                <a:latin typeface="黑体" panose="02010609060101010101" charset="-122"/>
                <a:ea typeface="黑体" panose="02010609060101010101" charset="-122"/>
                <a:cs typeface="黑体" panose="02010609060101010101" charset="-122"/>
              </a:rPr>
              <a:t>。</a:t>
            </a:r>
            <a:endParaRPr lang="zh-CN" altLang="en-US" sz="2400" dirty="0">
              <a:solidFill>
                <a:schemeClr val="tx2"/>
              </a:solidFill>
              <a:latin typeface="黑体" panose="02010609060101010101" charset="-122"/>
              <a:ea typeface="黑体" panose="02010609060101010101" charset="-122"/>
              <a:cs typeface="黑体" panose="02010609060101010101" charset="-122"/>
            </a:endParaRPr>
          </a:p>
          <a:p>
            <a:pPr>
              <a:lnSpc>
                <a:spcPct val="140000"/>
              </a:lnSpc>
            </a:pPr>
            <a:r>
              <a:rPr lang="zh-CN" altLang="en-US" sz="2400" dirty="0" smtClean="0">
                <a:solidFill>
                  <a:schemeClr val="tx2"/>
                </a:solidFill>
                <a:latin typeface="黑体" panose="02010609060101010101" charset="-122"/>
                <a:ea typeface="黑体" panose="02010609060101010101" charset="-122"/>
                <a:cs typeface="黑体" panose="02010609060101010101" charset="-122"/>
              </a:rPr>
              <a:t>    公有</a:t>
            </a:r>
            <a:r>
              <a:rPr lang="zh-CN" altLang="en-US" sz="2400" dirty="0">
                <a:solidFill>
                  <a:schemeClr val="tx2"/>
                </a:solidFill>
                <a:latin typeface="黑体" panose="02010609060101010101" charset="-122"/>
                <a:ea typeface="黑体" panose="02010609060101010101" charset="-122"/>
                <a:cs typeface="黑体" panose="02010609060101010101" charset="-122"/>
              </a:rPr>
              <a:t>制作为一个统一整体，决定了社会主义国家的根本利益是一致的、一元的和不可分的，从根本上讲不存在多元利益和人民之外的利益主权，因而也就没有多元的权力。由此而上升到国家权力层面也只能是一元的，权力的主体也是一元，那就是人民，人民又把这个权力统一授权给全国人民代表大会来行使。</a:t>
            </a:r>
            <a:endParaRPr lang="zh-CN" altLang="en-US" sz="2400" dirty="0">
              <a:solidFill>
                <a:schemeClr val="tx2"/>
              </a:solidFill>
              <a:latin typeface="黑体" panose="02010609060101010101" charset="-122"/>
              <a:ea typeface="黑体" panose="02010609060101010101" charset="-122"/>
              <a:cs typeface="黑体" panose="02010609060101010101" charset="-122"/>
            </a:endParaRPr>
          </a:p>
        </p:txBody>
      </p:sp>
      <p:pic>
        <p:nvPicPr>
          <p:cNvPr id="59394" name="图片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2727" y="2019300"/>
            <a:ext cx="1958975"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3"/>
          <p:cNvSpPr>
            <a:spLocks noGrp="1" noChangeArrowheads="1"/>
          </p:cNvSpPr>
          <p:nvPr/>
        </p:nvSpPr>
        <p:spPr bwMode="auto">
          <a:xfrm>
            <a:off x="10890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2.2 </a:t>
            </a:r>
            <a:r>
              <a:rPr lang="zh-CN" altLang="en-US" sz="2800" dirty="0" smtClean="0">
                <a:latin typeface="微软雅黑" panose="020B0503020204020204" pitchFamily="34" charset="-122"/>
                <a:ea typeface="微软雅黑" panose="020B0503020204020204" pitchFamily="34" charset="-122"/>
              </a:rPr>
              <a:t>根本政治制度（政体）</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transition>
    <p:pull dir="d"/>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690563" y="1435100"/>
            <a:ext cx="10628312" cy="570865"/>
          </a:xfrm>
          <a:prstGeom prst="rect">
            <a:avLst/>
          </a:prstGeom>
          <a:noFill/>
        </p:spPr>
        <p:txBody>
          <a:bodyPr>
            <a:spAutoFit/>
          </a:bodyPr>
          <a:lstStyle/>
          <a:p>
            <a:pPr fontAlgn="auto">
              <a:lnSpc>
                <a:spcPct val="130000"/>
              </a:lnSpc>
            </a:pPr>
            <a:r>
              <a:rPr lang="en-US" sz="2400" noProof="1">
                <a:solidFill>
                  <a:schemeClr val="tx2"/>
                </a:solidFill>
                <a:latin typeface="+mn-lt"/>
              </a:rPr>
              <a:t>    </a:t>
            </a:r>
            <a:r>
              <a:rPr lang="zh-CN" altLang="en-US" sz="2400" b="1" cap="all" dirty="0">
                <a:latin typeface="黑体" panose="02010609060101010101" charset="-122"/>
                <a:ea typeface="黑体" panose="02010609060101010101" charset="-122"/>
                <a:cs typeface="黑体" panose="02010609060101010101" charset="-122"/>
                <a:sym typeface="+mn-ea"/>
              </a:rPr>
              <a:t>中国不能照搬“三权分立”制度</a:t>
            </a:r>
            <a:r>
              <a:rPr lang="zh-CN" altLang="zh-CN" sz="2400" b="1" noProof="1">
                <a:latin typeface="黑体" panose="02010609060101010101" charset="-122"/>
                <a:ea typeface="黑体" panose="02010609060101010101" charset="-122"/>
                <a:cs typeface="黑体" panose="02010609060101010101" charset="-122"/>
                <a:sym typeface="+mn-ea"/>
              </a:rPr>
              <a:t>   </a:t>
            </a:r>
            <a:r>
              <a:rPr lang="zh-CN" altLang="zh-CN" sz="2400" noProof="1">
                <a:latin typeface="黑体" panose="02010609060101010101" charset="-122"/>
                <a:ea typeface="黑体" panose="02010609060101010101" charset="-122"/>
                <a:cs typeface="黑体" panose="02010609060101010101" charset="-122"/>
                <a:sym typeface="+mn-ea"/>
              </a:rPr>
              <a:t> </a:t>
            </a:r>
            <a:r>
              <a:rPr lang="zh-CN" altLang="zh-CN" sz="2400" noProof="1">
                <a:latin typeface="+mn-lt"/>
                <a:ea typeface="等线" panose="02010600030101010101" pitchFamily="2" charset="-122"/>
                <a:sym typeface="+mn-ea"/>
              </a:rPr>
              <a:t>   </a:t>
            </a:r>
            <a:endParaRPr sz="2400" noProof="1">
              <a:solidFill>
                <a:schemeClr val="tx2"/>
              </a:solidFill>
            </a:endParaRPr>
          </a:p>
        </p:txBody>
      </p:sp>
      <p:sp>
        <p:nvSpPr>
          <p:cNvPr id="60420" name="TextBox 3"/>
          <p:cNvSpPr txBox="1">
            <a:spLocks noChangeArrowheads="1"/>
          </p:cNvSpPr>
          <p:nvPr/>
        </p:nvSpPr>
        <p:spPr bwMode="auto">
          <a:xfrm>
            <a:off x="1336675" y="2146935"/>
            <a:ext cx="9810750" cy="3044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60000"/>
              </a:lnSpc>
            </a:pPr>
            <a:r>
              <a:rPr lang="zh-CN" altLang="en-US" sz="2400" dirty="0">
                <a:latin typeface="黑体" panose="02010609060101010101" charset="-122"/>
                <a:ea typeface="黑体" panose="02010609060101010101" charset="-122"/>
              </a:rPr>
              <a:t>其一，我国不存在三权分立制的经济基础。</a:t>
            </a:r>
            <a:endParaRPr lang="zh-CN" altLang="en-US" sz="2400" dirty="0">
              <a:latin typeface="黑体" panose="02010609060101010101" charset="-122"/>
              <a:ea typeface="黑体" panose="02010609060101010101" charset="-122"/>
            </a:endParaRPr>
          </a:p>
          <a:p>
            <a:pPr>
              <a:lnSpc>
                <a:spcPct val="160000"/>
              </a:lnSpc>
            </a:pPr>
            <a:r>
              <a:rPr lang="zh-CN" altLang="en-US" sz="2400" dirty="0">
                <a:latin typeface="黑体" panose="02010609060101010101" charset="-122"/>
                <a:ea typeface="黑体" panose="02010609060101010101" charset="-122"/>
              </a:rPr>
              <a:t>其二，我国不存在实行三权分立的历史前提。</a:t>
            </a:r>
            <a:endParaRPr lang="zh-CN" altLang="en-US" sz="2400" dirty="0">
              <a:latin typeface="黑体" panose="02010609060101010101" charset="-122"/>
              <a:ea typeface="黑体" panose="02010609060101010101" charset="-122"/>
            </a:endParaRPr>
          </a:p>
          <a:p>
            <a:pPr>
              <a:lnSpc>
                <a:spcPct val="160000"/>
              </a:lnSpc>
            </a:pPr>
            <a:r>
              <a:rPr lang="zh-CN" altLang="en-US" sz="2400" dirty="0">
                <a:latin typeface="黑体" panose="02010609060101010101" charset="-122"/>
                <a:ea typeface="黑体" panose="02010609060101010101" charset="-122"/>
              </a:rPr>
              <a:t>其三，我国实行的是建立在民主集中制原则基础上的人民代表大会制度。  </a:t>
            </a:r>
            <a:endParaRPr lang="zh-CN" altLang="en-US" sz="2400" dirty="0">
              <a:latin typeface="黑体" panose="02010609060101010101" charset="-122"/>
              <a:ea typeface="黑体" panose="02010609060101010101" charset="-122"/>
            </a:endParaRPr>
          </a:p>
          <a:p>
            <a:pPr>
              <a:lnSpc>
                <a:spcPct val="160000"/>
              </a:lnSpc>
            </a:pPr>
            <a:r>
              <a:rPr lang="zh-CN" altLang="en-US" sz="2400" dirty="0">
                <a:latin typeface="黑体" panose="02010609060101010101" charset="-122"/>
                <a:ea typeface="黑体" panose="02010609060101010101" charset="-122"/>
              </a:rPr>
              <a:t>    历史和现实都表明，这一制度符合中国国情，具有中国特色，它能够有效保证人民群众当家作主、有效管理国家和社会事务。</a:t>
            </a:r>
            <a:endParaRPr lang="zh-CN" altLang="zh-CN" sz="2400" dirty="0">
              <a:solidFill>
                <a:schemeClr val="tx2"/>
              </a:solidFill>
              <a:latin typeface="黑体" panose="02010609060101010101" charset="-122"/>
              <a:ea typeface="黑体" panose="02010609060101010101" charset="-122"/>
            </a:endParaRPr>
          </a:p>
        </p:txBody>
      </p:sp>
      <p:sp>
        <p:nvSpPr>
          <p:cNvPr id="7" name="标题 3"/>
          <p:cNvSpPr>
            <a:spLocks noGrp="1" noChangeArrowheads="1"/>
          </p:cNvSpPr>
          <p:nvPr/>
        </p:nvSpPr>
        <p:spPr bwMode="auto">
          <a:xfrm>
            <a:off x="10890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2.2 </a:t>
            </a:r>
            <a:r>
              <a:rPr lang="zh-CN" altLang="en-US" sz="2800" dirty="0" smtClean="0">
                <a:latin typeface="微软雅黑" panose="020B0503020204020204" pitchFamily="34" charset="-122"/>
                <a:ea typeface="微软雅黑" panose="020B0503020204020204" pitchFamily="34" charset="-122"/>
              </a:rPr>
              <a:t>根本政治制度（政体）</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transition>
    <p:pull dir="u"/>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extBox 3"/>
          <p:cNvSpPr txBox="1">
            <a:spLocks noChangeArrowheads="1"/>
          </p:cNvSpPr>
          <p:nvPr/>
        </p:nvSpPr>
        <p:spPr bwMode="auto">
          <a:xfrm>
            <a:off x="1104900" y="1533525"/>
            <a:ext cx="9982200" cy="3553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ts val="4500"/>
              </a:lnSpc>
            </a:pPr>
            <a:r>
              <a:rPr lang="en-US" altLang="zh-CN" sz="2400" dirty="0">
                <a:solidFill>
                  <a:schemeClr val="tx2"/>
                </a:solidFill>
                <a:ea typeface="宋体" panose="02010600030101010101" pitchFamily="2" charset="-122"/>
              </a:rPr>
              <a:t>    </a:t>
            </a:r>
            <a:r>
              <a:rPr lang="zh-CN" altLang="zh-CN" sz="2400" dirty="0" smtClean="0">
                <a:latin typeface="黑体" panose="02010609060101010101" charset="-122"/>
                <a:ea typeface="黑体" panose="02010609060101010101" charset="-122"/>
                <a:cs typeface="黑体" panose="02010609060101010101" charset="-122"/>
              </a:rPr>
              <a:t>在</a:t>
            </a:r>
            <a:r>
              <a:rPr lang="zh-CN" altLang="zh-CN" sz="2400" dirty="0">
                <a:latin typeface="黑体" panose="02010609060101010101" charset="-122"/>
                <a:ea typeface="黑体" panose="02010609060101010101" charset="-122"/>
                <a:cs typeface="黑体" panose="02010609060101010101" charset="-122"/>
              </a:rPr>
              <a:t>实践中，有人会担心生产资料公有制既可成为人民当家作主的经济基础，又可成为</a:t>
            </a:r>
            <a:r>
              <a:rPr lang="zh-CN" altLang="zh-CN" sz="2400" dirty="0" smtClean="0">
                <a:latin typeface="黑体" panose="02010609060101010101" charset="-122"/>
                <a:ea typeface="黑体" panose="02010609060101010101" charset="-122"/>
                <a:cs typeface="黑体" panose="02010609060101010101" charset="-122"/>
              </a:rPr>
              <a:t>少数人谋取</a:t>
            </a:r>
            <a:r>
              <a:rPr lang="zh-CN" altLang="zh-CN" sz="2400" dirty="0">
                <a:latin typeface="黑体" panose="02010609060101010101" charset="-122"/>
                <a:ea typeface="黑体" panose="02010609060101010101" charset="-122"/>
                <a:cs typeface="黑体" panose="02010609060101010101" charset="-122"/>
              </a:rPr>
              <a:t>私利的工具。</a:t>
            </a:r>
            <a:endParaRPr lang="zh-CN" altLang="zh-CN" sz="2400" dirty="0">
              <a:latin typeface="黑体" panose="02010609060101010101" charset="-122"/>
              <a:ea typeface="黑体" panose="02010609060101010101" charset="-122"/>
              <a:cs typeface="黑体" panose="02010609060101010101" charset="-122"/>
            </a:endParaRPr>
          </a:p>
          <a:p>
            <a:pPr>
              <a:lnSpc>
                <a:spcPts val="4500"/>
              </a:lnSpc>
            </a:pPr>
            <a:r>
              <a:rPr lang="zh-CN" altLang="zh-CN" sz="2400" dirty="0">
                <a:solidFill>
                  <a:schemeClr val="tx2"/>
                </a:solidFill>
                <a:latin typeface="黑体" panose="02010609060101010101" charset="-122"/>
                <a:ea typeface="黑体" panose="02010609060101010101" charset="-122"/>
                <a:cs typeface="黑体" panose="02010609060101010101" charset="-122"/>
              </a:rPr>
              <a:t>    </a:t>
            </a:r>
            <a:r>
              <a:rPr lang="zh-CN" altLang="zh-CN" sz="2400" dirty="0" smtClean="0">
                <a:solidFill>
                  <a:schemeClr val="tx2"/>
                </a:solidFill>
                <a:latin typeface="黑体" panose="02010609060101010101" charset="-122"/>
                <a:ea typeface="黑体" panose="02010609060101010101" charset="-122"/>
                <a:cs typeface="黑体" panose="02010609060101010101" charset="-122"/>
              </a:rPr>
              <a:t>这</a:t>
            </a:r>
            <a:r>
              <a:rPr lang="zh-CN" altLang="zh-CN" sz="2400" dirty="0">
                <a:solidFill>
                  <a:schemeClr val="tx2"/>
                </a:solidFill>
                <a:latin typeface="黑体" panose="02010609060101010101" charset="-122"/>
                <a:ea typeface="黑体" panose="02010609060101010101" charset="-122"/>
                <a:cs typeface="黑体" panose="02010609060101010101" charset="-122"/>
              </a:rPr>
              <a:t>的确是个问题，但问题的根源既不在于公有制，也不在于人民代表大会制度本身。解决问题的措施，也不是在经济层面进行私有化，承认多元利益；政治层面引入三权分立进行分权制衡。现实存在的一些问题，更多是对行政权缺乏监督而导致的。</a:t>
            </a:r>
            <a:endParaRPr lang="zh-CN" altLang="zh-CN" sz="2400" dirty="0">
              <a:solidFill>
                <a:schemeClr val="tx2"/>
              </a:solidFill>
              <a:latin typeface="黑体" panose="02010609060101010101" charset="-122"/>
              <a:ea typeface="黑体" panose="02010609060101010101" charset="-122"/>
              <a:cs typeface="黑体" panose="02010609060101010101" charset="-122"/>
            </a:endParaRPr>
          </a:p>
        </p:txBody>
      </p:sp>
      <p:sp>
        <p:nvSpPr>
          <p:cNvPr id="4" name="标题 3"/>
          <p:cNvSpPr>
            <a:spLocks noGrp="1" noChangeArrowheads="1"/>
          </p:cNvSpPr>
          <p:nvPr/>
        </p:nvSpPr>
        <p:spPr bwMode="auto">
          <a:xfrm>
            <a:off x="10890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2.2 </a:t>
            </a:r>
            <a:r>
              <a:rPr lang="zh-CN" altLang="en-US" sz="2800" dirty="0" smtClean="0">
                <a:latin typeface="微软雅黑" panose="020B0503020204020204" pitchFamily="34" charset="-122"/>
                <a:ea typeface="微软雅黑" panose="020B0503020204020204" pitchFamily="34" charset="-122"/>
              </a:rPr>
              <a:t>根本政治制度（政体）</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transition>
    <p:pull dir="d"/>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标题 3"/>
          <p:cNvSpPr>
            <a:spLocks noGrp="1" noChangeArrowheads="1"/>
          </p:cNvSpPr>
          <p:nvPr/>
        </p:nvSpPr>
        <p:spPr bwMode="auto">
          <a:xfrm>
            <a:off x="10890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2.3 </a:t>
            </a:r>
            <a:r>
              <a:rPr lang="zh-CN" altLang="en-US" sz="2800" dirty="0">
                <a:latin typeface="微软雅黑" panose="020B0503020204020204" pitchFamily="34" charset="-122"/>
                <a:ea typeface="微软雅黑" panose="020B0503020204020204" pitchFamily="34" charset="-122"/>
              </a:rPr>
              <a:t>多党合作和政治协商制度</a:t>
            </a:r>
            <a:endParaRPr lang="zh-CN" altLang="en-US" sz="2800" dirty="0">
              <a:latin typeface="微软雅黑" panose="020B0503020204020204" pitchFamily="34" charset="-122"/>
              <a:ea typeface="微软雅黑" panose="020B0503020204020204" pitchFamily="34" charset="-122"/>
            </a:endParaRPr>
          </a:p>
        </p:txBody>
      </p:sp>
      <p:sp>
        <p:nvSpPr>
          <p:cNvPr id="62466" name="TextBox 3"/>
          <p:cNvSpPr txBox="1">
            <a:spLocks noChangeArrowheads="1"/>
          </p:cNvSpPr>
          <p:nvPr/>
        </p:nvSpPr>
        <p:spPr bwMode="auto">
          <a:xfrm>
            <a:off x="1104900" y="1447800"/>
            <a:ext cx="9982200" cy="2158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40000"/>
              </a:lnSpc>
            </a:pPr>
            <a:r>
              <a:rPr lang="en-US" altLang="zh-CN" sz="2400" dirty="0">
                <a:solidFill>
                  <a:schemeClr val="tx2"/>
                </a:solidFill>
                <a:ea typeface="宋体" panose="02010600030101010101" pitchFamily="2" charset="-122"/>
              </a:rPr>
              <a:t>    </a:t>
            </a:r>
            <a:r>
              <a:rPr lang="zh-CN" altLang="zh-CN" sz="2400" dirty="0" smtClean="0">
                <a:solidFill>
                  <a:srgbClr val="FF0000"/>
                </a:solidFill>
                <a:latin typeface="黑体" panose="02010609060101010101" charset="-122"/>
                <a:ea typeface="黑体" panose="02010609060101010101" charset="-122"/>
              </a:rPr>
              <a:t>中国共产党</a:t>
            </a:r>
            <a:r>
              <a:rPr lang="zh-CN" altLang="zh-CN" sz="2400" dirty="0">
                <a:solidFill>
                  <a:srgbClr val="FF0000"/>
                </a:solidFill>
                <a:latin typeface="黑体" panose="02010609060101010101" charset="-122"/>
                <a:ea typeface="黑体" panose="02010609060101010101" charset="-122"/>
              </a:rPr>
              <a:t>领导的多党合作和政治协商制度是中国特色社会主义的政党制度，是当代中国的一项基本政治制度。</a:t>
            </a:r>
            <a:r>
              <a:rPr lang="zh-CN" altLang="zh-CN" sz="2400" dirty="0">
                <a:solidFill>
                  <a:schemeClr val="tx2"/>
                </a:solidFill>
                <a:latin typeface="黑体" panose="02010609060101010101" charset="-122"/>
                <a:ea typeface="黑体" panose="02010609060101010101" charset="-122"/>
              </a:rPr>
              <a:t>它是马克思主义政党理论和统一战线学说与我国具体实际相结合的产物，是我国政治制度的一大特点和优点。</a:t>
            </a:r>
            <a:endParaRPr lang="zh-CN" altLang="zh-CN" sz="2400" dirty="0">
              <a:solidFill>
                <a:schemeClr val="tx2"/>
              </a:solidFill>
              <a:latin typeface="黑体" panose="02010609060101010101" charset="-122"/>
              <a:ea typeface="黑体" panose="02010609060101010101" charset="-122"/>
            </a:endParaRPr>
          </a:p>
        </p:txBody>
      </p:sp>
      <p:pic>
        <p:nvPicPr>
          <p:cNvPr id="62467" name="图片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49675" y="3286125"/>
            <a:ext cx="5133975"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标题 3"/>
          <p:cNvSpPr>
            <a:spLocks noGrp="1" noChangeArrowheads="1"/>
          </p:cNvSpPr>
          <p:nvPr/>
        </p:nvSpPr>
        <p:spPr bwMode="auto">
          <a:xfrm>
            <a:off x="10890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2.3 </a:t>
            </a:r>
            <a:r>
              <a:rPr lang="zh-CN" altLang="en-US" sz="2800" dirty="0">
                <a:latin typeface="微软雅黑" panose="020B0503020204020204" pitchFamily="34" charset="-122"/>
                <a:ea typeface="微软雅黑" panose="020B0503020204020204" pitchFamily="34" charset="-122"/>
              </a:rPr>
              <a:t>多党合作和政治协商制度</a:t>
            </a:r>
            <a:endParaRPr lang="zh-CN" altLang="en-US" sz="2800" dirty="0">
              <a:latin typeface="微软雅黑" panose="020B0503020204020204" pitchFamily="34" charset="-122"/>
              <a:ea typeface="微软雅黑" panose="020B0503020204020204" pitchFamily="34" charset="-122"/>
            </a:endParaRPr>
          </a:p>
        </p:txBody>
      </p:sp>
      <p:sp>
        <p:nvSpPr>
          <p:cNvPr id="62466" name="TextBox 3"/>
          <p:cNvSpPr txBox="1">
            <a:spLocks noChangeArrowheads="1"/>
          </p:cNvSpPr>
          <p:nvPr/>
        </p:nvSpPr>
        <p:spPr bwMode="auto">
          <a:xfrm>
            <a:off x="1104900" y="1447800"/>
            <a:ext cx="9982200" cy="3192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40000"/>
              </a:lnSpc>
            </a:pPr>
            <a:r>
              <a:rPr lang="en-US" altLang="zh-CN" sz="2400" dirty="0">
                <a:solidFill>
                  <a:schemeClr val="tx2"/>
                </a:solidFill>
                <a:ea typeface="宋体" panose="02010600030101010101" pitchFamily="2" charset="-122"/>
              </a:rPr>
              <a:t>    </a:t>
            </a:r>
            <a:r>
              <a:rPr lang="zh-CN" altLang="zh-CN" sz="2400" dirty="0">
                <a:latin typeface="黑体" panose="02010609060101010101" charset="-122"/>
                <a:ea typeface="黑体" panose="02010609060101010101" charset="-122"/>
              </a:rPr>
              <a:t>一个国家实行什么样的政治制度和政党制度，不是以人的主观意志为转移，而是</a:t>
            </a:r>
            <a:r>
              <a:rPr lang="zh-CN" altLang="zh-CN" sz="2400" dirty="0">
                <a:solidFill>
                  <a:srgbClr val="FF0000"/>
                </a:solidFill>
                <a:latin typeface="黑体" panose="02010609060101010101" charset="-122"/>
                <a:ea typeface="黑体" panose="02010609060101010101" charset="-122"/>
              </a:rPr>
              <a:t>由该国的政治经济状况、民族文化传统和特定的社会历史条件等共同作用的结果。</a:t>
            </a:r>
            <a:r>
              <a:rPr lang="zh-CN" altLang="zh-CN" sz="2400" dirty="0">
                <a:latin typeface="黑体" panose="02010609060101010101" charset="-122"/>
                <a:ea typeface="黑体" panose="02010609060101010101" charset="-122"/>
              </a:rPr>
              <a:t>中国共产党领导的多党合作和政治协商制度是我国一项基本政治制度。这一制度的形成和确立，既是历史发展的必然，也是中国人民长期探索和奋斗的成果，是中国共产党和中国人民政治经验和政治智慧的结晶，是马克思主义基本原理同中国政治发展实际相结合的产物。</a:t>
            </a:r>
            <a:endParaRPr lang="zh-CN" altLang="zh-CN" sz="2400" dirty="0">
              <a:latin typeface="黑体" panose="02010609060101010101" charset="-122"/>
              <a:ea typeface="黑体" panose="02010609060101010101" charset="-122"/>
            </a:endParaRPr>
          </a:p>
        </p:txBody>
      </p:sp>
    </p:spTree>
  </p:cSld>
  <p:clrMapOvr>
    <a:masterClrMapping/>
  </p:clrMapOvr>
  <p:transition>
    <p:random/>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标题 3"/>
          <p:cNvSpPr>
            <a:spLocks noGrp="1" noChangeArrowheads="1"/>
          </p:cNvSpPr>
          <p:nvPr/>
        </p:nvSpPr>
        <p:spPr bwMode="auto">
          <a:xfrm>
            <a:off x="10890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2.3 </a:t>
            </a:r>
            <a:r>
              <a:rPr lang="zh-CN" altLang="en-US" sz="2800" dirty="0">
                <a:latin typeface="微软雅黑" panose="020B0503020204020204" pitchFamily="34" charset="-122"/>
                <a:ea typeface="微软雅黑" panose="020B0503020204020204" pitchFamily="34" charset="-122"/>
              </a:rPr>
              <a:t>多党合作和政治协商制度</a:t>
            </a:r>
            <a:endParaRPr lang="zh-CN" altLang="en-US" sz="2800" dirty="0">
              <a:latin typeface="微软雅黑" panose="020B0503020204020204" pitchFamily="34" charset="-122"/>
              <a:ea typeface="微软雅黑" panose="020B0503020204020204" pitchFamily="34" charset="-122"/>
            </a:endParaRPr>
          </a:p>
        </p:txBody>
      </p:sp>
      <p:sp>
        <p:nvSpPr>
          <p:cNvPr id="62466" name="TextBox 3"/>
          <p:cNvSpPr txBox="1">
            <a:spLocks noChangeArrowheads="1"/>
          </p:cNvSpPr>
          <p:nvPr/>
        </p:nvSpPr>
        <p:spPr bwMode="auto">
          <a:xfrm>
            <a:off x="771525" y="4416425"/>
            <a:ext cx="3985260" cy="607695"/>
          </a:xfrm>
          <a:prstGeom prst="rect">
            <a:avLst/>
          </a:prstGeom>
          <a:noFill/>
          <a:ln w="28575" cmpd="sng">
            <a:solidFill>
              <a:srgbClr val="D13D55"/>
            </a:solidFill>
            <a:prstDash val="soli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40000"/>
              </a:lnSpc>
            </a:pPr>
            <a:r>
              <a:rPr lang="zh-CN" altLang="zh-CN" sz="2400" dirty="0">
                <a:latin typeface="黑体" panose="02010609060101010101" charset="-122"/>
                <a:ea typeface="黑体" panose="02010609060101010101" charset="-122"/>
              </a:rPr>
              <a:t>中国政党政治的尝试与失败</a:t>
            </a:r>
            <a:endParaRPr lang="zh-CN" altLang="zh-CN" sz="2400" dirty="0">
              <a:latin typeface="黑体" panose="02010609060101010101" charset="-122"/>
              <a:ea typeface="黑体" panose="02010609060101010101" charset="-122"/>
            </a:endParaRPr>
          </a:p>
        </p:txBody>
      </p:sp>
      <p:pic>
        <p:nvPicPr>
          <p:cNvPr id="2" name="图片 1"/>
          <p:cNvPicPr>
            <a:picLocks noChangeAspect="1"/>
          </p:cNvPicPr>
          <p:nvPr/>
        </p:nvPicPr>
        <p:blipFill>
          <a:blip r:embed="rId1"/>
          <a:stretch>
            <a:fillRect/>
          </a:stretch>
        </p:blipFill>
        <p:spPr>
          <a:xfrm>
            <a:off x="2326640" y="1374140"/>
            <a:ext cx="4153535" cy="2548255"/>
          </a:xfrm>
          <a:prstGeom prst="rect">
            <a:avLst/>
          </a:prstGeom>
        </p:spPr>
      </p:pic>
      <p:pic>
        <p:nvPicPr>
          <p:cNvPr id="3" name="图片 2"/>
          <p:cNvPicPr>
            <a:picLocks noChangeAspect="1"/>
          </p:cNvPicPr>
          <p:nvPr/>
        </p:nvPicPr>
        <p:blipFill>
          <a:blip r:embed="rId2"/>
          <a:stretch>
            <a:fillRect/>
          </a:stretch>
        </p:blipFill>
        <p:spPr>
          <a:xfrm>
            <a:off x="6663055" y="1374140"/>
            <a:ext cx="4325620" cy="2548255"/>
          </a:xfrm>
          <a:prstGeom prst="rect">
            <a:avLst/>
          </a:prstGeom>
        </p:spPr>
      </p:pic>
      <p:pic>
        <p:nvPicPr>
          <p:cNvPr id="4" name="图片 3"/>
          <p:cNvPicPr>
            <a:picLocks noChangeAspect="1"/>
          </p:cNvPicPr>
          <p:nvPr/>
        </p:nvPicPr>
        <p:blipFill>
          <a:blip r:embed="rId3"/>
          <a:stretch>
            <a:fillRect/>
          </a:stretch>
        </p:blipFill>
        <p:spPr>
          <a:xfrm>
            <a:off x="5026025" y="3975735"/>
            <a:ext cx="2320290" cy="2314575"/>
          </a:xfrm>
          <a:prstGeom prst="rect">
            <a:avLst/>
          </a:prstGeom>
        </p:spPr>
      </p:pic>
      <p:pic>
        <p:nvPicPr>
          <p:cNvPr id="5" name="图片 4"/>
          <p:cNvPicPr>
            <a:picLocks noChangeAspect="1"/>
          </p:cNvPicPr>
          <p:nvPr/>
        </p:nvPicPr>
        <p:blipFill>
          <a:blip r:embed="rId4"/>
          <a:stretch>
            <a:fillRect/>
          </a:stretch>
        </p:blipFill>
        <p:spPr>
          <a:xfrm>
            <a:off x="7346315" y="3975735"/>
            <a:ext cx="3642360" cy="2352040"/>
          </a:xfrm>
          <a:prstGeom prst="rect">
            <a:avLst/>
          </a:prstGeom>
        </p:spPr>
      </p:pic>
    </p:spTree>
  </p:cSld>
  <p:clrMapOvr>
    <a:masterClrMapping/>
  </p:clrMapOvr>
  <p:transition>
    <p:rand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hasCustomPrompt="1"/>
          </p:nvPr>
        </p:nvSpPr>
        <p:spPr>
          <a:xfrm>
            <a:off x="1074738" y="1311275"/>
            <a:ext cx="9996488" cy="2011363"/>
          </a:xfrm>
        </p:spPr>
        <p:txBody>
          <a:bodyPr vert="horz" wrap="square" lIns="91440" tIns="45720" rIns="91440" bIns="45720" numCol="1" rtlCol="0" anchor="t" anchorCtr="0" compatLnSpc="1">
            <a:normAutofit lnSpcReduction="20000"/>
          </a:bodyPr>
          <a:lstStyle/>
          <a:p>
            <a:pPr marL="0" marR="0" lvl="0" indent="0" algn="l" defTabSz="685800" rtl="0" eaLnBrk="1" fontAlgn="auto" latinLnBrk="0" hangingPunct="1">
              <a:lnSpc>
                <a:spcPct val="150000"/>
              </a:lnSpc>
              <a:spcBef>
                <a:spcPts val="1000"/>
              </a:spcBef>
              <a:spcAft>
                <a:spcPts val="0"/>
              </a:spcAft>
              <a:buClr>
                <a:schemeClr val="accent1"/>
              </a:buClr>
              <a:buSzPct val="100000"/>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    </a:t>
            </a:r>
            <a:r>
              <a:rPr kumimoji="0" lang="zh-CN" altLang="en-US" sz="24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黑体" panose="02010609060101010101" charset="-122"/>
              </a:rPr>
              <a:t>上帝把两群羊放在草原上，一群在南，一群在北。上帝还给羊群找了两种天敌，一种是狮子，一种是狼。上帝对羊群说：</a:t>
            </a:r>
            <a:r>
              <a:rPr kumimoji="0" lang="en-US" altLang="zh-CN" sz="24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黑体" panose="02010609060101010101" charset="-122"/>
              </a:rPr>
              <a:t>“</a:t>
            </a:r>
            <a:r>
              <a:rPr kumimoji="0" lang="zh-CN" altLang="en-US" sz="24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黑体" panose="02010609060101010101" charset="-122"/>
              </a:rPr>
              <a:t>如果你们要狼，就给一只，任它随意咬你们。如果你们要狮子，就给两头，你们可以在两头狮子中任选一头，还可以随时更换。</a:t>
            </a:r>
            <a:r>
              <a:rPr lang="en-US" altLang="zh-CN" sz="2400" strike="noStrike" noProof="0" dirty="0">
                <a:ln>
                  <a:noFill/>
                </a:ln>
                <a:effectLst/>
                <a:uLnTx/>
                <a:uFillTx/>
                <a:latin typeface="黑体" panose="02010609060101010101" charset="-122"/>
                <a:ea typeface="黑体" panose="02010609060101010101" charset="-122"/>
                <a:cs typeface="黑体" panose="02010609060101010101" charset="-122"/>
                <a:sym typeface="+mn-ea"/>
              </a:rPr>
              <a:t>”</a:t>
            </a:r>
            <a:endParaRPr kumimoji="0" lang="zh-CN" altLang="en-US" sz="24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黑体" panose="02010609060101010101" charset="-122"/>
            </a:endParaRPr>
          </a:p>
        </p:txBody>
      </p:sp>
      <p:pic>
        <p:nvPicPr>
          <p:cNvPr id="22530" name="图片 3"/>
          <p:cNvPicPr>
            <a:picLocks noChangeAspect="1"/>
          </p:cNvPicPr>
          <p:nvPr/>
        </p:nvPicPr>
        <p:blipFill>
          <a:blip r:embed="rId1"/>
          <a:stretch>
            <a:fillRect/>
          </a:stretch>
        </p:blipFill>
        <p:spPr>
          <a:xfrm>
            <a:off x="2294255" y="3660140"/>
            <a:ext cx="7559040" cy="2740025"/>
          </a:xfrm>
          <a:prstGeom prst="rect">
            <a:avLst/>
          </a:prstGeom>
          <a:noFill/>
          <a:ln w="9525">
            <a:noFill/>
          </a:ln>
        </p:spPr>
      </p:pic>
      <p:sp>
        <p:nvSpPr>
          <p:cNvPr id="22531" name="标题 3"/>
          <p:cNvSpPr>
            <a:spLocks noGrp="1"/>
          </p:cNvSpPr>
          <p:nvPr/>
        </p:nvSpPr>
        <p:spPr>
          <a:xfrm>
            <a:off x="1065213" y="76200"/>
            <a:ext cx="9980612" cy="1096963"/>
          </a:xfrm>
          <a:prstGeom prst="rect">
            <a:avLst/>
          </a:prstGeom>
          <a:noFill/>
          <a:ln w="9525">
            <a:noFill/>
          </a:ln>
        </p:spPr>
        <p:txBody>
          <a:bodyPr lIns="0" tIns="45720" rIns="0" bIns="45720" anchor="b"/>
          <a:p>
            <a:pPr>
              <a:lnSpc>
                <a:spcPct val="90000"/>
              </a:lnSpc>
            </a:pPr>
            <a:r>
              <a:rPr lang="zh-CN" altLang="en-US" sz="2800" dirty="0">
                <a:latin typeface="微软雅黑" panose="020B0503020204020204" pitchFamily="34" charset="-122"/>
                <a:ea typeface="微软雅黑" panose="020B0503020204020204" pitchFamily="34" charset="-122"/>
              </a:rPr>
              <a:t>理解</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政治</a:t>
            </a:r>
            <a:r>
              <a:rPr lang="en-US" altLang="zh-CN"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p:txBody>
      </p:sp>
    </p:spTree>
  </p:cSld>
  <p:clrMapOvr>
    <a:masterClrMapping/>
  </p:clrMapOvr>
  <p:transition>
    <p:rand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标题 3"/>
          <p:cNvSpPr>
            <a:spLocks noGrp="1" noChangeArrowheads="1"/>
          </p:cNvSpPr>
          <p:nvPr/>
        </p:nvSpPr>
        <p:spPr bwMode="auto">
          <a:xfrm>
            <a:off x="10890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2.3 </a:t>
            </a:r>
            <a:r>
              <a:rPr lang="zh-CN" altLang="en-US" sz="2800" dirty="0">
                <a:latin typeface="微软雅黑" panose="020B0503020204020204" pitchFamily="34" charset="-122"/>
                <a:ea typeface="微软雅黑" panose="020B0503020204020204" pitchFamily="34" charset="-122"/>
              </a:rPr>
              <a:t>多党合作和政治协商制度</a:t>
            </a:r>
            <a:endParaRPr lang="zh-CN" altLang="en-US" sz="2800" dirty="0">
              <a:latin typeface="微软雅黑" panose="020B0503020204020204" pitchFamily="34" charset="-122"/>
              <a:ea typeface="微软雅黑" panose="020B0503020204020204" pitchFamily="34" charset="-122"/>
            </a:endParaRPr>
          </a:p>
        </p:txBody>
      </p:sp>
      <p:sp>
        <p:nvSpPr>
          <p:cNvPr id="62466" name="TextBox 3"/>
          <p:cNvSpPr txBox="1">
            <a:spLocks noChangeArrowheads="1"/>
          </p:cNvSpPr>
          <p:nvPr/>
        </p:nvSpPr>
        <p:spPr bwMode="auto">
          <a:xfrm>
            <a:off x="1187450" y="4477385"/>
            <a:ext cx="9614535" cy="1641475"/>
          </a:xfrm>
          <a:prstGeom prst="rect">
            <a:avLst/>
          </a:prstGeom>
          <a:noFill/>
          <a:ln w="28575" cmpd="sng">
            <a:solidFill>
              <a:srgbClr val="D13D55"/>
            </a:solidFill>
            <a:prstDash val="soli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40000"/>
              </a:lnSpc>
            </a:pPr>
            <a:r>
              <a:rPr lang="zh-CN" altLang="zh-CN" sz="2400" dirty="0">
                <a:latin typeface="黑体" panose="02010609060101010101" charset="-122"/>
                <a:ea typeface="黑体" panose="02010609060101010101" charset="-122"/>
              </a:rPr>
              <a:t>蒋介石实施独裁专制，鼓吹一个政党、一个领袖、一个主义。抗战结束后拒绝中国共产党和民主党派提出的建立民主联合政府的主张，发动全面内战，最终导致了政治的孤立、经济的崩溃和军事上的失败。</a:t>
            </a:r>
            <a:endParaRPr lang="zh-CN" altLang="zh-CN" sz="2400" dirty="0">
              <a:latin typeface="黑体" panose="02010609060101010101" charset="-122"/>
              <a:ea typeface="黑体" panose="02010609060101010101" charset="-122"/>
            </a:endParaRPr>
          </a:p>
        </p:txBody>
      </p:sp>
      <p:pic>
        <p:nvPicPr>
          <p:cNvPr id="6" name="图片 5"/>
          <p:cNvPicPr>
            <a:picLocks noChangeAspect="1"/>
          </p:cNvPicPr>
          <p:nvPr/>
        </p:nvPicPr>
        <p:blipFill>
          <a:blip r:embed="rId1"/>
          <a:stretch>
            <a:fillRect/>
          </a:stretch>
        </p:blipFill>
        <p:spPr>
          <a:xfrm>
            <a:off x="1930400" y="1386205"/>
            <a:ext cx="4284980" cy="2817495"/>
          </a:xfrm>
          <a:prstGeom prst="rect">
            <a:avLst/>
          </a:prstGeom>
        </p:spPr>
      </p:pic>
      <p:pic>
        <p:nvPicPr>
          <p:cNvPr id="7" name="图片 6"/>
          <p:cNvPicPr>
            <a:picLocks noChangeAspect="1"/>
          </p:cNvPicPr>
          <p:nvPr/>
        </p:nvPicPr>
        <p:blipFill>
          <a:blip r:embed="rId2"/>
          <a:stretch>
            <a:fillRect/>
          </a:stretch>
        </p:blipFill>
        <p:spPr>
          <a:xfrm>
            <a:off x="6215380" y="1360170"/>
            <a:ext cx="4151630" cy="2869565"/>
          </a:xfrm>
          <a:prstGeom prst="rect">
            <a:avLst/>
          </a:prstGeom>
        </p:spPr>
      </p:pic>
    </p:spTree>
  </p:cSld>
  <p:clrMapOvr>
    <a:masterClrMapping/>
  </p:clrMapOvr>
  <p:transition>
    <p:random/>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ext Box 2"/>
          <p:cNvSpPr txBox="1">
            <a:spLocks noChangeArrowheads="1"/>
          </p:cNvSpPr>
          <p:nvPr/>
        </p:nvSpPr>
        <p:spPr bwMode="auto">
          <a:xfrm>
            <a:off x="2524125" y="623888"/>
            <a:ext cx="7143750" cy="644525"/>
          </a:xfrm>
          <a:prstGeom prst="rect">
            <a:avLst/>
          </a:prstGeom>
          <a:noFill/>
          <a:ln w="28575">
            <a:solidFill>
              <a:srgbClr val="C00000"/>
            </a:solidFill>
            <a:round/>
          </a:ln>
          <a:extLst>
            <a:ext uri="{909E8E84-426E-40DD-AFC4-6F175D3DCCD1}">
              <a14:hiddenFill xmlns:a14="http://schemas.microsoft.com/office/drawing/2010/main">
                <a:solidFill>
                  <a:srgbClr val="FFFFFF"/>
                </a:solidFill>
              </a14:hiddenFill>
            </a:ext>
          </a:extLst>
        </p:spPr>
        <p:txBody>
          <a:bodyPr>
            <a:spAutoFit/>
          </a:bodyPr>
          <a:lstStyle>
            <a:lvl1pPr defTabSz="457200">
              <a:defRPr>
                <a:solidFill>
                  <a:schemeClr val="tx1"/>
                </a:solidFill>
                <a:latin typeface="Euphemia" panose="020B0503040102020104" charset="0"/>
              </a:defRPr>
            </a:lvl1pPr>
            <a:lvl2pPr defTabSz="457200">
              <a:defRPr>
                <a:solidFill>
                  <a:schemeClr val="tx1"/>
                </a:solidFill>
                <a:latin typeface="Euphemia" panose="020B0503040102020104" charset="0"/>
              </a:defRPr>
            </a:lvl2pPr>
            <a:lvl3pPr defTabSz="457200">
              <a:defRPr>
                <a:solidFill>
                  <a:schemeClr val="tx1"/>
                </a:solidFill>
                <a:latin typeface="Euphemia" panose="020B0503040102020104" charset="0"/>
              </a:defRPr>
            </a:lvl3pPr>
            <a:lvl4pPr defTabSz="457200">
              <a:defRPr>
                <a:solidFill>
                  <a:schemeClr val="tx1"/>
                </a:solidFill>
                <a:latin typeface="Euphemia" panose="020B0503040102020104" charset="0"/>
              </a:defRPr>
            </a:lvl4pPr>
            <a:lvl5pPr defTabSz="457200">
              <a:defRPr>
                <a:solidFill>
                  <a:schemeClr val="tx1"/>
                </a:solidFill>
                <a:latin typeface="Euphemia" panose="020B0503040102020104" charset="0"/>
              </a:defRPr>
            </a:lvl5pPr>
            <a:lvl6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6pPr>
            <a:lvl7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7pPr>
            <a:lvl8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8pPr>
            <a:lvl9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spcBef>
                <a:spcPct val="50000"/>
              </a:spcBef>
              <a:buSzPct val="100000"/>
            </a:pPr>
            <a:r>
              <a:rPr lang="zh-CN" altLang="en-US" sz="3600" b="1">
                <a:latin typeface="Times New Roman" panose="02020603050405020304" pitchFamily="18" charset="0"/>
                <a:ea typeface="方正美黑简体" pitchFamily="2" charset="-122"/>
              </a:rPr>
              <a:t>共产党是国家的领导核心和执政党</a:t>
            </a:r>
            <a:endParaRPr lang="zh-CN" altLang="en-US" sz="3600" b="1">
              <a:latin typeface="Times New Roman" panose="02020603050405020304" pitchFamily="18" charset="0"/>
              <a:ea typeface="方正美黑简体" pitchFamily="2" charset="-122"/>
            </a:endParaRPr>
          </a:p>
        </p:txBody>
      </p:sp>
      <p:sp>
        <p:nvSpPr>
          <p:cNvPr id="130057" name="Text Box 9"/>
          <p:cNvSpPr txBox="1">
            <a:spLocks noChangeArrowheads="1"/>
          </p:cNvSpPr>
          <p:nvPr/>
        </p:nvSpPr>
        <p:spPr bwMode="auto">
          <a:xfrm>
            <a:off x="8848725" y="1535113"/>
            <a:ext cx="512763" cy="3081337"/>
          </a:xfrm>
          <a:prstGeom prst="rect">
            <a:avLst/>
          </a:prstGeom>
          <a:noFill/>
          <a:ln w="28575">
            <a:solidFill>
              <a:srgbClr val="C00000"/>
            </a:solidFill>
            <a:round/>
          </a:ln>
          <a:extLst>
            <a:ext uri="{909E8E84-426E-40DD-AFC4-6F175D3DCCD1}">
              <a14:hiddenFill xmlns:a14="http://schemas.microsoft.com/office/drawing/2010/main">
                <a:solidFill>
                  <a:srgbClr val="FFFFFF"/>
                </a:solidFill>
              </a14:hiddenFill>
            </a:ext>
          </a:extLst>
        </p:spPr>
        <p:txBody>
          <a:bodyPr>
            <a:spAutoFit/>
          </a:bodyPr>
          <a:lstStyle>
            <a:lvl1pPr defTabSz="457200">
              <a:defRPr>
                <a:solidFill>
                  <a:schemeClr val="tx1"/>
                </a:solidFill>
                <a:latin typeface="Euphemia" panose="020B0503040102020104" charset="0"/>
              </a:defRPr>
            </a:lvl1pPr>
            <a:lvl2pPr defTabSz="457200">
              <a:defRPr>
                <a:solidFill>
                  <a:schemeClr val="tx1"/>
                </a:solidFill>
                <a:latin typeface="Euphemia" panose="020B0503040102020104" charset="0"/>
              </a:defRPr>
            </a:lvl2pPr>
            <a:lvl3pPr defTabSz="457200">
              <a:defRPr>
                <a:solidFill>
                  <a:schemeClr val="tx1"/>
                </a:solidFill>
                <a:latin typeface="Euphemia" panose="020B0503040102020104" charset="0"/>
              </a:defRPr>
            </a:lvl3pPr>
            <a:lvl4pPr defTabSz="457200">
              <a:defRPr>
                <a:solidFill>
                  <a:schemeClr val="tx1"/>
                </a:solidFill>
                <a:latin typeface="Euphemia" panose="020B0503040102020104" charset="0"/>
              </a:defRPr>
            </a:lvl4pPr>
            <a:lvl5pPr defTabSz="457200">
              <a:defRPr>
                <a:solidFill>
                  <a:schemeClr val="tx1"/>
                </a:solidFill>
                <a:latin typeface="Euphemia" panose="020B0503040102020104" charset="0"/>
              </a:defRPr>
            </a:lvl5pPr>
            <a:lvl6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6pPr>
            <a:lvl7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7pPr>
            <a:lvl8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8pPr>
            <a:lvl9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buSzPct val="100000"/>
            </a:pPr>
            <a:r>
              <a:rPr lang="zh-CN" altLang="en-US" sz="2400">
                <a:latin typeface="Times New Roman" panose="02020603050405020304" pitchFamily="18" charset="0"/>
                <a:ea typeface="华文中宋" panose="02010600040101010101" pitchFamily="2" charset="-122"/>
              </a:rPr>
              <a:t>台湾民主自治同盟</a:t>
            </a:r>
            <a:endParaRPr lang="zh-CN" altLang="en-US" sz="2400">
              <a:latin typeface="Times New Roman" panose="02020603050405020304" pitchFamily="18" charset="0"/>
              <a:ea typeface="华文中宋" panose="02010600040101010101" pitchFamily="2" charset="-122"/>
            </a:endParaRPr>
          </a:p>
          <a:p>
            <a:pPr>
              <a:lnSpc>
                <a:spcPct val="90000"/>
              </a:lnSpc>
              <a:buSzPct val="100000"/>
            </a:pPr>
            <a:endParaRPr lang="zh-CN" altLang="en-US" sz="2400">
              <a:latin typeface="Times New Roman" panose="02020603050405020304" pitchFamily="18" charset="0"/>
              <a:ea typeface="华文中宋" panose="02010600040101010101" pitchFamily="2" charset="-122"/>
            </a:endParaRPr>
          </a:p>
        </p:txBody>
      </p:sp>
      <p:sp>
        <p:nvSpPr>
          <p:cNvPr id="130058" name="Text Box 10"/>
          <p:cNvSpPr txBox="1">
            <a:spLocks noChangeArrowheads="1"/>
          </p:cNvSpPr>
          <p:nvPr/>
        </p:nvSpPr>
        <p:spPr bwMode="auto">
          <a:xfrm>
            <a:off x="7950200" y="1535113"/>
            <a:ext cx="514350" cy="3019425"/>
          </a:xfrm>
          <a:prstGeom prst="rect">
            <a:avLst/>
          </a:prstGeom>
          <a:noFill/>
          <a:ln w="28575">
            <a:solidFill>
              <a:srgbClr val="C00000"/>
            </a:solidFill>
            <a:round/>
          </a:ln>
          <a:extLst>
            <a:ext uri="{909E8E84-426E-40DD-AFC4-6F175D3DCCD1}">
              <a14:hiddenFill xmlns:a14="http://schemas.microsoft.com/office/drawing/2010/main">
                <a:solidFill>
                  <a:srgbClr val="FFFFFF"/>
                </a:solidFill>
              </a14:hiddenFill>
            </a:ext>
          </a:extLst>
        </p:spPr>
        <p:txBody>
          <a:bodyPr vert="eaVert">
            <a:spAutoFit/>
          </a:bodyPr>
          <a:lstStyle>
            <a:lvl1pPr defTabSz="457200">
              <a:defRPr>
                <a:solidFill>
                  <a:schemeClr val="tx1"/>
                </a:solidFill>
                <a:latin typeface="Euphemia" panose="020B0503040102020104" charset="0"/>
              </a:defRPr>
            </a:lvl1pPr>
            <a:lvl2pPr defTabSz="457200">
              <a:defRPr>
                <a:solidFill>
                  <a:schemeClr val="tx1"/>
                </a:solidFill>
                <a:latin typeface="Euphemia" panose="020B0503040102020104" charset="0"/>
              </a:defRPr>
            </a:lvl2pPr>
            <a:lvl3pPr defTabSz="457200">
              <a:defRPr>
                <a:solidFill>
                  <a:schemeClr val="tx1"/>
                </a:solidFill>
                <a:latin typeface="Euphemia" panose="020B0503040102020104" charset="0"/>
              </a:defRPr>
            </a:lvl3pPr>
            <a:lvl4pPr defTabSz="457200">
              <a:defRPr>
                <a:solidFill>
                  <a:schemeClr val="tx1"/>
                </a:solidFill>
                <a:latin typeface="Euphemia" panose="020B0503040102020104" charset="0"/>
              </a:defRPr>
            </a:lvl4pPr>
            <a:lvl5pPr defTabSz="457200">
              <a:defRPr>
                <a:solidFill>
                  <a:schemeClr val="tx1"/>
                </a:solidFill>
                <a:latin typeface="Euphemia" panose="020B0503040102020104" charset="0"/>
              </a:defRPr>
            </a:lvl5pPr>
            <a:lvl6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6pPr>
            <a:lvl7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7pPr>
            <a:lvl8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8pPr>
            <a:lvl9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buSzPct val="100000"/>
            </a:pPr>
            <a:r>
              <a:rPr lang="zh-CN" altLang="en-US" sz="2400">
                <a:latin typeface="Times New Roman" panose="02020603050405020304" pitchFamily="18" charset="0"/>
                <a:ea typeface="华文中宋" panose="02010600040101010101" pitchFamily="2" charset="-122"/>
              </a:rPr>
              <a:t>中国致公党</a:t>
            </a:r>
            <a:endParaRPr lang="zh-CN" altLang="en-US" sz="2400">
              <a:latin typeface="Times New Roman" panose="02020603050405020304" pitchFamily="18" charset="0"/>
              <a:ea typeface="华文中宋" panose="02010600040101010101" pitchFamily="2" charset="-122"/>
            </a:endParaRPr>
          </a:p>
        </p:txBody>
      </p:sp>
      <p:sp>
        <p:nvSpPr>
          <p:cNvPr id="130060" name="Text Box 12"/>
          <p:cNvSpPr txBox="1">
            <a:spLocks noChangeArrowheads="1"/>
          </p:cNvSpPr>
          <p:nvPr/>
        </p:nvSpPr>
        <p:spPr bwMode="auto">
          <a:xfrm>
            <a:off x="6256338" y="1524000"/>
            <a:ext cx="511175" cy="3041650"/>
          </a:xfrm>
          <a:prstGeom prst="rect">
            <a:avLst/>
          </a:prstGeom>
          <a:noFill/>
          <a:ln w="28575">
            <a:solidFill>
              <a:srgbClr val="C00000"/>
            </a:solidFill>
            <a:round/>
          </a:ln>
          <a:extLst>
            <a:ext uri="{909E8E84-426E-40DD-AFC4-6F175D3DCCD1}">
              <a14:hiddenFill xmlns:a14="http://schemas.microsoft.com/office/drawing/2010/main">
                <a:solidFill>
                  <a:srgbClr val="FFFFFF"/>
                </a:solidFill>
              </a14:hiddenFill>
            </a:ext>
          </a:extLst>
        </p:spPr>
        <p:txBody>
          <a:bodyPr>
            <a:spAutoFit/>
          </a:bodyPr>
          <a:lstStyle>
            <a:lvl1pPr defTabSz="457200">
              <a:defRPr>
                <a:solidFill>
                  <a:schemeClr val="tx1"/>
                </a:solidFill>
                <a:latin typeface="Euphemia" panose="020B0503040102020104" charset="0"/>
              </a:defRPr>
            </a:lvl1pPr>
            <a:lvl2pPr defTabSz="457200">
              <a:defRPr>
                <a:solidFill>
                  <a:schemeClr val="tx1"/>
                </a:solidFill>
                <a:latin typeface="Euphemia" panose="020B0503040102020104" charset="0"/>
              </a:defRPr>
            </a:lvl2pPr>
            <a:lvl3pPr defTabSz="457200">
              <a:defRPr>
                <a:solidFill>
                  <a:schemeClr val="tx1"/>
                </a:solidFill>
                <a:latin typeface="Euphemia" panose="020B0503040102020104" charset="0"/>
              </a:defRPr>
            </a:lvl3pPr>
            <a:lvl4pPr defTabSz="457200">
              <a:defRPr>
                <a:solidFill>
                  <a:schemeClr val="tx1"/>
                </a:solidFill>
                <a:latin typeface="Euphemia" panose="020B0503040102020104" charset="0"/>
              </a:defRPr>
            </a:lvl4pPr>
            <a:lvl5pPr defTabSz="457200">
              <a:defRPr>
                <a:solidFill>
                  <a:schemeClr val="tx1"/>
                </a:solidFill>
                <a:latin typeface="Euphemia" panose="020B0503040102020104" charset="0"/>
              </a:defRPr>
            </a:lvl5pPr>
            <a:lvl6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6pPr>
            <a:lvl7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7pPr>
            <a:lvl8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8pPr>
            <a:lvl9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80000"/>
              </a:lnSpc>
              <a:buSzPct val="100000"/>
            </a:pPr>
            <a:r>
              <a:rPr lang="zh-CN" altLang="en-US" sz="2400">
                <a:latin typeface="Times New Roman" panose="02020603050405020304" pitchFamily="18" charset="0"/>
                <a:ea typeface="华文中宋" panose="02010600040101010101" pitchFamily="2" charset="-122"/>
              </a:rPr>
              <a:t>中国农工民主党</a:t>
            </a:r>
            <a:endParaRPr lang="zh-CN" altLang="en-US" sz="2400">
              <a:latin typeface="Times New Roman" panose="02020603050405020304" pitchFamily="18" charset="0"/>
              <a:ea typeface="华文中宋" panose="02010600040101010101" pitchFamily="2" charset="-122"/>
            </a:endParaRPr>
          </a:p>
          <a:p>
            <a:pPr>
              <a:lnSpc>
                <a:spcPct val="80000"/>
              </a:lnSpc>
              <a:buSzPct val="100000"/>
            </a:pPr>
            <a:endParaRPr lang="zh-CN" altLang="en-US" sz="2400">
              <a:latin typeface="Times New Roman" panose="02020603050405020304" pitchFamily="18" charset="0"/>
              <a:ea typeface="华文中宋" panose="02010600040101010101" pitchFamily="2" charset="-122"/>
            </a:endParaRPr>
          </a:p>
          <a:p>
            <a:pPr>
              <a:lnSpc>
                <a:spcPct val="80000"/>
              </a:lnSpc>
              <a:buSzPct val="100000"/>
            </a:pPr>
            <a:endParaRPr lang="zh-CN" altLang="en-US" sz="2400">
              <a:latin typeface="Times New Roman" panose="02020603050405020304" pitchFamily="18" charset="0"/>
              <a:ea typeface="华文中宋" panose="02010600040101010101" pitchFamily="2" charset="-122"/>
            </a:endParaRPr>
          </a:p>
          <a:p>
            <a:pPr>
              <a:lnSpc>
                <a:spcPct val="80000"/>
              </a:lnSpc>
              <a:buSzPct val="100000"/>
            </a:pPr>
            <a:endParaRPr lang="zh-CN" altLang="en-US" sz="2400">
              <a:latin typeface="Times New Roman" panose="02020603050405020304" pitchFamily="18" charset="0"/>
              <a:ea typeface="华文中宋" panose="02010600040101010101" pitchFamily="2" charset="-122"/>
            </a:endParaRPr>
          </a:p>
        </p:txBody>
      </p:sp>
      <p:sp>
        <p:nvSpPr>
          <p:cNvPr id="130061" name="Text Box 13"/>
          <p:cNvSpPr txBox="1">
            <a:spLocks noChangeArrowheads="1"/>
          </p:cNvSpPr>
          <p:nvPr/>
        </p:nvSpPr>
        <p:spPr bwMode="auto">
          <a:xfrm>
            <a:off x="5364163" y="1500188"/>
            <a:ext cx="550862" cy="3043237"/>
          </a:xfrm>
          <a:prstGeom prst="rect">
            <a:avLst/>
          </a:prstGeom>
          <a:noFill/>
          <a:ln w="28575">
            <a:solidFill>
              <a:srgbClr val="C00000"/>
            </a:solidFill>
            <a:round/>
          </a:ln>
          <a:extLst>
            <a:ext uri="{909E8E84-426E-40DD-AFC4-6F175D3DCCD1}">
              <a14:hiddenFill xmlns:a14="http://schemas.microsoft.com/office/drawing/2010/main">
                <a:solidFill>
                  <a:srgbClr val="FFFFFF"/>
                </a:solidFill>
              </a14:hiddenFill>
            </a:ext>
          </a:extLst>
        </p:spPr>
        <p:txBody>
          <a:bodyPr vert="eaVert">
            <a:spAutoFit/>
          </a:bodyPr>
          <a:lstStyle>
            <a:lvl1pPr defTabSz="457200">
              <a:defRPr>
                <a:solidFill>
                  <a:schemeClr val="tx1"/>
                </a:solidFill>
                <a:latin typeface="Euphemia" panose="020B0503040102020104" charset="0"/>
              </a:defRPr>
            </a:lvl1pPr>
            <a:lvl2pPr defTabSz="457200">
              <a:defRPr>
                <a:solidFill>
                  <a:schemeClr val="tx1"/>
                </a:solidFill>
                <a:latin typeface="Euphemia" panose="020B0503040102020104" charset="0"/>
              </a:defRPr>
            </a:lvl2pPr>
            <a:lvl3pPr defTabSz="457200">
              <a:defRPr>
                <a:solidFill>
                  <a:schemeClr val="tx1"/>
                </a:solidFill>
                <a:latin typeface="Euphemia" panose="020B0503040102020104" charset="0"/>
              </a:defRPr>
            </a:lvl3pPr>
            <a:lvl4pPr defTabSz="457200">
              <a:defRPr>
                <a:solidFill>
                  <a:schemeClr val="tx1"/>
                </a:solidFill>
                <a:latin typeface="Euphemia" panose="020B0503040102020104" charset="0"/>
              </a:defRPr>
            </a:lvl4pPr>
            <a:lvl5pPr defTabSz="457200">
              <a:defRPr>
                <a:solidFill>
                  <a:schemeClr val="tx1"/>
                </a:solidFill>
                <a:latin typeface="Euphemia" panose="020B0503040102020104" charset="0"/>
              </a:defRPr>
            </a:lvl5pPr>
            <a:lvl6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6pPr>
            <a:lvl7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7pPr>
            <a:lvl8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8pPr>
            <a:lvl9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buSzPct val="100000"/>
            </a:pPr>
            <a:r>
              <a:rPr lang="zh-CN" altLang="en-US" sz="2400">
                <a:latin typeface="Times New Roman" panose="02020603050405020304" pitchFamily="18" charset="0"/>
                <a:ea typeface="华文中宋" panose="02010600040101010101" pitchFamily="2" charset="-122"/>
              </a:rPr>
              <a:t>中国民主促进会</a:t>
            </a:r>
            <a:endParaRPr lang="zh-CN" altLang="en-US" sz="2400">
              <a:latin typeface="Times New Roman" panose="02020603050405020304" pitchFamily="18" charset="0"/>
              <a:ea typeface="华文中宋" panose="02010600040101010101" pitchFamily="2" charset="-122"/>
            </a:endParaRPr>
          </a:p>
        </p:txBody>
      </p:sp>
      <p:sp>
        <p:nvSpPr>
          <p:cNvPr id="130063" name="Text Box 15"/>
          <p:cNvSpPr txBox="1">
            <a:spLocks noChangeArrowheads="1"/>
          </p:cNvSpPr>
          <p:nvPr/>
        </p:nvSpPr>
        <p:spPr bwMode="auto">
          <a:xfrm>
            <a:off x="4446588" y="1500188"/>
            <a:ext cx="550862" cy="3041650"/>
          </a:xfrm>
          <a:prstGeom prst="rect">
            <a:avLst/>
          </a:prstGeom>
          <a:noFill/>
          <a:ln w="28575">
            <a:solidFill>
              <a:srgbClr val="C00000"/>
            </a:solidFill>
            <a:round/>
          </a:ln>
          <a:extLst>
            <a:ext uri="{909E8E84-426E-40DD-AFC4-6F175D3DCCD1}">
              <a14:hiddenFill xmlns:a14="http://schemas.microsoft.com/office/drawing/2010/main">
                <a:solidFill>
                  <a:srgbClr val="FFFFFF"/>
                </a:solidFill>
              </a14:hiddenFill>
            </a:ext>
          </a:extLst>
        </p:spPr>
        <p:txBody>
          <a:bodyPr vert="eaVert">
            <a:spAutoFit/>
          </a:bodyPr>
          <a:lstStyle>
            <a:lvl1pPr defTabSz="457200">
              <a:defRPr>
                <a:solidFill>
                  <a:schemeClr val="tx1"/>
                </a:solidFill>
                <a:latin typeface="Euphemia" panose="020B0503040102020104" charset="0"/>
              </a:defRPr>
            </a:lvl1pPr>
            <a:lvl2pPr defTabSz="457200">
              <a:defRPr>
                <a:solidFill>
                  <a:schemeClr val="tx1"/>
                </a:solidFill>
                <a:latin typeface="Euphemia" panose="020B0503040102020104" charset="0"/>
              </a:defRPr>
            </a:lvl2pPr>
            <a:lvl3pPr defTabSz="457200">
              <a:defRPr>
                <a:solidFill>
                  <a:schemeClr val="tx1"/>
                </a:solidFill>
                <a:latin typeface="Euphemia" panose="020B0503040102020104" charset="0"/>
              </a:defRPr>
            </a:lvl3pPr>
            <a:lvl4pPr defTabSz="457200">
              <a:defRPr>
                <a:solidFill>
                  <a:schemeClr val="tx1"/>
                </a:solidFill>
                <a:latin typeface="Euphemia" panose="020B0503040102020104" charset="0"/>
              </a:defRPr>
            </a:lvl4pPr>
            <a:lvl5pPr defTabSz="457200">
              <a:defRPr>
                <a:solidFill>
                  <a:schemeClr val="tx1"/>
                </a:solidFill>
                <a:latin typeface="Euphemia" panose="020B0503040102020104" charset="0"/>
              </a:defRPr>
            </a:lvl5pPr>
            <a:lvl6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6pPr>
            <a:lvl7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7pPr>
            <a:lvl8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8pPr>
            <a:lvl9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buSzPct val="100000"/>
            </a:pPr>
            <a:r>
              <a:rPr lang="zh-CN" altLang="en-US" sz="2400">
                <a:latin typeface="Times New Roman" panose="02020603050405020304" pitchFamily="18" charset="0"/>
                <a:ea typeface="华文中宋" panose="02010600040101010101" pitchFamily="2" charset="-122"/>
              </a:rPr>
              <a:t>中国民主建国会</a:t>
            </a:r>
            <a:endParaRPr lang="zh-CN" altLang="en-US" sz="2400">
              <a:latin typeface="Times New Roman" panose="02020603050405020304" pitchFamily="18" charset="0"/>
              <a:ea typeface="华文中宋" panose="02010600040101010101" pitchFamily="2" charset="-122"/>
            </a:endParaRPr>
          </a:p>
        </p:txBody>
      </p:sp>
      <p:sp>
        <p:nvSpPr>
          <p:cNvPr id="130065" name="Text Box 17"/>
          <p:cNvSpPr txBox="1">
            <a:spLocks noChangeArrowheads="1"/>
          </p:cNvSpPr>
          <p:nvPr/>
        </p:nvSpPr>
        <p:spPr bwMode="auto">
          <a:xfrm>
            <a:off x="2708275" y="1500188"/>
            <a:ext cx="549275" cy="3041650"/>
          </a:xfrm>
          <a:prstGeom prst="rect">
            <a:avLst/>
          </a:prstGeom>
          <a:noFill/>
          <a:ln w="28575">
            <a:solidFill>
              <a:srgbClr val="C00000"/>
            </a:solidFill>
            <a:round/>
          </a:ln>
          <a:extLst>
            <a:ext uri="{909E8E84-426E-40DD-AFC4-6F175D3DCCD1}">
              <a14:hiddenFill xmlns:a14="http://schemas.microsoft.com/office/drawing/2010/main">
                <a:solidFill>
                  <a:srgbClr val="FFFFFF"/>
                </a:solidFill>
              </a14:hiddenFill>
            </a:ext>
          </a:extLst>
        </p:spPr>
        <p:txBody>
          <a:bodyPr>
            <a:spAutoFit/>
          </a:bodyPr>
          <a:lstStyle>
            <a:lvl1pPr defTabSz="457200">
              <a:defRPr>
                <a:solidFill>
                  <a:schemeClr val="tx1"/>
                </a:solidFill>
                <a:latin typeface="Euphemia" panose="020B0503040102020104" charset="0"/>
              </a:defRPr>
            </a:lvl1pPr>
            <a:lvl2pPr defTabSz="457200">
              <a:defRPr>
                <a:solidFill>
                  <a:schemeClr val="tx1"/>
                </a:solidFill>
                <a:latin typeface="Euphemia" panose="020B0503040102020104" charset="0"/>
              </a:defRPr>
            </a:lvl2pPr>
            <a:lvl3pPr defTabSz="457200">
              <a:defRPr>
                <a:solidFill>
                  <a:schemeClr val="tx1"/>
                </a:solidFill>
                <a:latin typeface="Euphemia" panose="020B0503040102020104" charset="0"/>
              </a:defRPr>
            </a:lvl3pPr>
            <a:lvl4pPr defTabSz="457200">
              <a:defRPr>
                <a:solidFill>
                  <a:schemeClr val="tx1"/>
                </a:solidFill>
                <a:latin typeface="Euphemia" panose="020B0503040102020104" charset="0"/>
              </a:defRPr>
            </a:lvl4pPr>
            <a:lvl5pPr defTabSz="457200">
              <a:defRPr>
                <a:solidFill>
                  <a:schemeClr val="tx1"/>
                </a:solidFill>
                <a:latin typeface="Euphemia" panose="020B0503040102020104" charset="0"/>
              </a:defRPr>
            </a:lvl5pPr>
            <a:lvl6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6pPr>
            <a:lvl7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7pPr>
            <a:lvl8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8pPr>
            <a:lvl9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80000"/>
              </a:lnSpc>
              <a:buSzPct val="100000"/>
            </a:pPr>
            <a:r>
              <a:rPr lang="zh-CN" altLang="en-US" sz="2400">
                <a:latin typeface="Times New Roman" panose="02020603050405020304" pitchFamily="18" charset="0"/>
                <a:ea typeface="华文中宋" panose="02010600040101010101" pitchFamily="2" charset="-122"/>
              </a:rPr>
              <a:t>中国国民党革命委员会</a:t>
            </a:r>
            <a:endParaRPr lang="zh-CN" altLang="en-US" sz="2400">
              <a:latin typeface="Times New Roman" panose="02020603050405020304" pitchFamily="18" charset="0"/>
              <a:ea typeface="华文中宋" panose="02010600040101010101" pitchFamily="2" charset="-122"/>
            </a:endParaRPr>
          </a:p>
        </p:txBody>
      </p:sp>
      <p:sp>
        <p:nvSpPr>
          <p:cNvPr id="130066" name="Text Box 18"/>
          <p:cNvSpPr txBox="1">
            <a:spLocks noChangeArrowheads="1"/>
          </p:cNvSpPr>
          <p:nvPr/>
        </p:nvSpPr>
        <p:spPr bwMode="auto">
          <a:xfrm>
            <a:off x="3527425" y="1500188"/>
            <a:ext cx="552450" cy="3041650"/>
          </a:xfrm>
          <a:prstGeom prst="rect">
            <a:avLst/>
          </a:prstGeom>
          <a:noFill/>
          <a:ln w="28575">
            <a:solidFill>
              <a:srgbClr val="C00000"/>
            </a:solidFill>
            <a:round/>
          </a:ln>
          <a:extLst>
            <a:ext uri="{909E8E84-426E-40DD-AFC4-6F175D3DCCD1}">
              <a14:hiddenFill xmlns:a14="http://schemas.microsoft.com/office/drawing/2010/main">
                <a:solidFill>
                  <a:srgbClr val="FFFFFF"/>
                </a:solidFill>
              </a14:hiddenFill>
            </a:ext>
          </a:extLst>
        </p:spPr>
        <p:txBody>
          <a:bodyPr vert="eaVert">
            <a:spAutoFit/>
          </a:bodyPr>
          <a:lstStyle>
            <a:lvl1pPr defTabSz="457200">
              <a:defRPr>
                <a:solidFill>
                  <a:schemeClr val="tx1"/>
                </a:solidFill>
                <a:latin typeface="Euphemia" panose="020B0503040102020104" charset="0"/>
              </a:defRPr>
            </a:lvl1pPr>
            <a:lvl2pPr defTabSz="457200">
              <a:defRPr>
                <a:solidFill>
                  <a:schemeClr val="tx1"/>
                </a:solidFill>
                <a:latin typeface="Euphemia" panose="020B0503040102020104" charset="0"/>
              </a:defRPr>
            </a:lvl2pPr>
            <a:lvl3pPr defTabSz="457200">
              <a:defRPr>
                <a:solidFill>
                  <a:schemeClr val="tx1"/>
                </a:solidFill>
                <a:latin typeface="Euphemia" panose="020B0503040102020104" charset="0"/>
              </a:defRPr>
            </a:lvl3pPr>
            <a:lvl4pPr defTabSz="457200">
              <a:defRPr>
                <a:solidFill>
                  <a:schemeClr val="tx1"/>
                </a:solidFill>
                <a:latin typeface="Euphemia" panose="020B0503040102020104" charset="0"/>
              </a:defRPr>
            </a:lvl4pPr>
            <a:lvl5pPr defTabSz="457200">
              <a:defRPr>
                <a:solidFill>
                  <a:schemeClr val="tx1"/>
                </a:solidFill>
                <a:latin typeface="Euphemia" panose="020B0503040102020104" charset="0"/>
              </a:defRPr>
            </a:lvl5pPr>
            <a:lvl6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6pPr>
            <a:lvl7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7pPr>
            <a:lvl8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8pPr>
            <a:lvl9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buSzPct val="100000"/>
            </a:pPr>
            <a:r>
              <a:rPr lang="zh-CN" altLang="en-US" sz="2400">
                <a:latin typeface="Times New Roman" panose="02020603050405020304" pitchFamily="18" charset="0"/>
                <a:ea typeface="华文中宋" panose="02010600040101010101" pitchFamily="2" charset="-122"/>
              </a:rPr>
              <a:t>中国民主同盟</a:t>
            </a:r>
            <a:endParaRPr lang="zh-CN" altLang="en-US" sz="2400">
              <a:latin typeface="Times New Roman" panose="02020603050405020304" pitchFamily="18" charset="0"/>
              <a:ea typeface="华文中宋" panose="02010600040101010101" pitchFamily="2" charset="-122"/>
            </a:endParaRPr>
          </a:p>
        </p:txBody>
      </p:sp>
      <p:sp>
        <p:nvSpPr>
          <p:cNvPr id="2" name="Text Box 17"/>
          <p:cNvSpPr txBox="1">
            <a:spLocks noChangeArrowheads="1"/>
          </p:cNvSpPr>
          <p:nvPr/>
        </p:nvSpPr>
        <p:spPr bwMode="auto">
          <a:xfrm>
            <a:off x="7107238" y="1555750"/>
            <a:ext cx="549275" cy="3040063"/>
          </a:xfrm>
          <a:prstGeom prst="rect">
            <a:avLst/>
          </a:prstGeom>
          <a:noFill/>
          <a:ln w="28575">
            <a:solidFill>
              <a:srgbClr val="C00000"/>
            </a:solidFill>
            <a:round/>
          </a:ln>
          <a:extLst>
            <a:ext uri="{909E8E84-426E-40DD-AFC4-6F175D3DCCD1}">
              <a14:hiddenFill xmlns:a14="http://schemas.microsoft.com/office/drawing/2010/main">
                <a:solidFill>
                  <a:srgbClr val="FFFFFF"/>
                </a:solidFill>
              </a14:hiddenFill>
            </a:ext>
          </a:extLst>
        </p:spPr>
        <p:txBody>
          <a:bodyPr>
            <a:spAutoFit/>
          </a:bodyPr>
          <a:lstStyle>
            <a:lvl1pPr defTabSz="457200">
              <a:defRPr>
                <a:solidFill>
                  <a:schemeClr val="tx1"/>
                </a:solidFill>
                <a:latin typeface="Euphemia" panose="020B0503040102020104" charset="0"/>
              </a:defRPr>
            </a:lvl1pPr>
            <a:lvl2pPr defTabSz="457200">
              <a:defRPr>
                <a:solidFill>
                  <a:schemeClr val="tx1"/>
                </a:solidFill>
                <a:latin typeface="Euphemia" panose="020B0503040102020104" charset="0"/>
              </a:defRPr>
            </a:lvl2pPr>
            <a:lvl3pPr defTabSz="457200">
              <a:defRPr>
                <a:solidFill>
                  <a:schemeClr val="tx1"/>
                </a:solidFill>
                <a:latin typeface="Euphemia" panose="020B0503040102020104" charset="0"/>
              </a:defRPr>
            </a:lvl3pPr>
            <a:lvl4pPr defTabSz="457200">
              <a:defRPr>
                <a:solidFill>
                  <a:schemeClr val="tx1"/>
                </a:solidFill>
                <a:latin typeface="Euphemia" panose="020B0503040102020104" charset="0"/>
              </a:defRPr>
            </a:lvl4pPr>
            <a:lvl5pPr defTabSz="457200">
              <a:defRPr>
                <a:solidFill>
                  <a:schemeClr val="tx1"/>
                </a:solidFill>
                <a:latin typeface="Euphemia" panose="020B0503040102020104" charset="0"/>
              </a:defRPr>
            </a:lvl5pPr>
            <a:lvl6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6pPr>
            <a:lvl7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7pPr>
            <a:lvl8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8pPr>
            <a:lvl9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80000"/>
              </a:lnSpc>
              <a:buSzPct val="100000"/>
            </a:pPr>
            <a:r>
              <a:rPr lang="zh-CN" altLang="en-US" sz="2400">
                <a:latin typeface="Times New Roman" panose="02020603050405020304" pitchFamily="18" charset="0"/>
                <a:ea typeface="华文中宋" panose="02010600040101010101" pitchFamily="2" charset="-122"/>
              </a:rPr>
              <a:t>九三学社</a:t>
            </a:r>
            <a:endParaRPr lang="zh-CN" altLang="en-US" sz="2400">
              <a:latin typeface="Times New Roman" panose="02020603050405020304" pitchFamily="18" charset="0"/>
              <a:ea typeface="华文中宋" panose="02010600040101010101" pitchFamily="2" charset="-122"/>
            </a:endParaRPr>
          </a:p>
          <a:p>
            <a:pPr>
              <a:lnSpc>
                <a:spcPct val="80000"/>
              </a:lnSpc>
              <a:buSzPct val="100000"/>
            </a:pPr>
            <a:endParaRPr lang="zh-CN" altLang="en-US" sz="2400">
              <a:latin typeface="Times New Roman" panose="02020603050405020304" pitchFamily="18" charset="0"/>
              <a:ea typeface="华文中宋" panose="02010600040101010101" pitchFamily="2" charset="-122"/>
            </a:endParaRPr>
          </a:p>
          <a:p>
            <a:pPr>
              <a:lnSpc>
                <a:spcPct val="80000"/>
              </a:lnSpc>
              <a:buSzPct val="100000"/>
            </a:pPr>
            <a:endParaRPr lang="zh-CN" altLang="en-US" sz="2400">
              <a:latin typeface="Times New Roman" panose="02020603050405020304" pitchFamily="18" charset="0"/>
              <a:ea typeface="华文中宋" panose="02010600040101010101" pitchFamily="2" charset="-122"/>
            </a:endParaRPr>
          </a:p>
          <a:p>
            <a:pPr>
              <a:lnSpc>
                <a:spcPct val="80000"/>
              </a:lnSpc>
              <a:buSzPct val="100000"/>
            </a:pPr>
            <a:endParaRPr lang="zh-CN" altLang="en-US" sz="2400">
              <a:latin typeface="Times New Roman" panose="02020603050405020304" pitchFamily="18" charset="0"/>
              <a:ea typeface="华文中宋" panose="02010600040101010101" pitchFamily="2" charset="-122"/>
            </a:endParaRPr>
          </a:p>
          <a:p>
            <a:pPr>
              <a:lnSpc>
                <a:spcPct val="80000"/>
              </a:lnSpc>
              <a:buSzPct val="100000"/>
            </a:pPr>
            <a:endParaRPr lang="zh-CN" altLang="en-US" sz="2400">
              <a:latin typeface="Times New Roman" panose="02020603050405020304" pitchFamily="18" charset="0"/>
              <a:ea typeface="华文中宋" panose="02010600040101010101" pitchFamily="2" charset="-122"/>
            </a:endParaRPr>
          </a:p>
          <a:p>
            <a:pPr>
              <a:lnSpc>
                <a:spcPct val="80000"/>
              </a:lnSpc>
              <a:buSzPct val="100000"/>
            </a:pPr>
            <a:endParaRPr lang="zh-CN" altLang="en-US" sz="2400">
              <a:latin typeface="Times New Roman" panose="02020603050405020304" pitchFamily="18" charset="0"/>
              <a:ea typeface="华文中宋" panose="02010600040101010101" pitchFamily="2" charset="-122"/>
            </a:endParaRPr>
          </a:p>
          <a:p>
            <a:pPr>
              <a:lnSpc>
                <a:spcPct val="80000"/>
              </a:lnSpc>
              <a:buSzPct val="100000"/>
            </a:pPr>
            <a:endParaRPr lang="zh-CN" altLang="en-US" sz="2400">
              <a:latin typeface="Times New Roman" panose="02020603050405020304" pitchFamily="18" charset="0"/>
              <a:ea typeface="华文中宋" panose="0201060004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0050"/>
                                        </p:tgtEl>
                                        <p:attrNameLst>
                                          <p:attrName>style.visibility</p:attrName>
                                        </p:attrNameLst>
                                      </p:cBhvr>
                                      <p:to>
                                        <p:strVal val="visible"/>
                                      </p:to>
                                    </p:set>
                                    <p:animEffect transition="in" filter="wipe(left)">
                                      <p:cBhvr>
                                        <p:cTn id="7" dur="2000"/>
                                        <p:tgtEl>
                                          <p:spTgt spid="1300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30065"/>
                                        </p:tgtEl>
                                        <p:attrNameLst>
                                          <p:attrName>style.visibility</p:attrName>
                                        </p:attrNameLst>
                                      </p:cBhvr>
                                      <p:to>
                                        <p:strVal val="visible"/>
                                      </p:to>
                                    </p:set>
                                    <p:animEffect transition="in" filter="wipe(up)">
                                      <p:cBhvr>
                                        <p:cTn id="12" dur="500"/>
                                        <p:tgtEl>
                                          <p:spTgt spid="13006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30066"/>
                                        </p:tgtEl>
                                        <p:attrNameLst>
                                          <p:attrName>style.visibility</p:attrName>
                                        </p:attrNameLst>
                                      </p:cBhvr>
                                      <p:to>
                                        <p:strVal val="visible"/>
                                      </p:to>
                                    </p:set>
                                    <p:animEffect transition="in" filter="wipe(up)">
                                      <p:cBhvr>
                                        <p:cTn id="17" dur="500"/>
                                        <p:tgtEl>
                                          <p:spTgt spid="13006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30063"/>
                                        </p:tgtEl>
                                        <p:attrNameLst>
                                          <p:attrName>style.visibility</p:attrName>
                                        </p:attrNameLst>
                                      </p:cBhvr>
                                      <p:to>
                                        <p:strVal val="visible"/>
                                      </p:to>
                                    </p:set>
                                    <p:animEffect transition="in" filter="wipe(up)">
                                      <p:cBhvr>
                                        <p:cTn id="22" dur="500"/>
                                        <p:tgtEl>
                                          <p:spTgt spid="13006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30061"/>
                                        </p:tgtEl>
                                        <p:attrNameLst>
                                          <p:attrName>style.visibility</p:attrName>
                                        </p:attrNameLst>
                                      </p:cBhvr>
                                      <p:to>
                                        <p:strVal val="visible"/>
                                      </p:to>
                                    </p:set>
                                    <p:animEffect transition="in" filter="wipe(up)">
                                      <p:cBhvr>
                                        <p:cTn id="27" dur="500"/>
                                        <p:tgtEl>
                                          <p:spTgt spid="13006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30060"/>
                                        </p:tgtEl>
                                        <p:attrNameLst>
                                          <p:attrName>style.visibility</p:attrName>
                                        </p:attrNameLst>
                                      </p:cBhvr>
                                      <p:to>
                                        <p:strVal val="visible"/>
                                      </p:to>
                                    </p:set>
                                    <p:animEffect transition="in" filter="wipe(up)">
                                      <p:cBhvr>
                                        <p:cTn id="32" dur="500"/>
                                        <p:tgtEl>
                                          <p:spTgt spid="13006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up)">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30058"/>
                                        </p:tgtEl>
                                        <p:attrNameLst>
                                          <p:attrName>style.visibility</p:attrName>
                                        </p:attrNameLst>
                                      </p:cBhvr>
                                      <p:to>
                                        <p:strVal val="visible"/>
                                      </p:to>
                                    </p:set>
                                    <p:animEffect transition="in" filter="wipe(up)">
                                      <p:cBhvr>
                                        <p:cTn id="42" dur="500"/>
                                        <p:tgtEl>
                                          <p:spTgt spid="13005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30057"/>
                                        </p:tgtEl>
                                        <p:attrNameLst>
                                          <p:attrName>style.visibility</p:attrName>
                                        </p:attrNameLst>
                                      </p:cBhvr>
                                      <p:to>
                                        <p:strVal val="visible"/>
                                      </p:to>
                                    </p:set>
                                    <p:animEffect transition="in" filter="wipe(up)">
                                      <p:cBhvr>
                                        <p:cTn id="47" dur="500"/>
                                        <p:tgtEl>
                                          <p:spTgt spid="1300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0" grpId="0" bldLvl="0" animBg="1"/>
      <p:bldP spid="130057" grpId="0" bldLvl="0" animBg="1"/>
      <p:bldP spid="130058" grpId="0" bldLvl="0" animBg="1"/>
      <p:bldP spid="130060" grpId="0" bldLvl="0" animBg="1"/>
      <p:bldP spid="130061" grpId="0" bldLvl="0" animBg="1"/>
      <p:bldP spid="130063" grpId="0" bldLvl="0" animBg="1"/>
      <p:bldP spid="130065" grpId="0" bldLvl="0" animBg="1"/>
      <p:bldP spid="130066" grpId="0" bldLvl="0" animBg="1"/>
      <p:bldP spid="2" grpId="0"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AutoShape 3"/>
          <p:cNvSpPr>
            <a:spLocks noChangeArrowheads="1"/>
          </p:cNvSpPr>
          <p:nvPr/>
        </p:nvSpPr>
        <p:spPr bwMode="auto">
          <a:xfrm>
            <a:off x="1703388" y="1341438"/>
            <a:ext cx="5791200" cy="4495800"/>
          </a:xfrm>
          <a:prstGeom prst="bevel">
            <a:avLst>
              <a:gd name="adj" fmla="val 81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457200">
              <a:defRPr>
                <a:solidFill>
                  <a:schemeClr val="tx1"/>
                </a:solidFill>
                <a:latin typeface="Euphemia" panose="020B0503040102020104" charset="0"/>
              </a:defRPr>
            </a:lvl1pPr>
            <a:lvl2pPr defTabSz="457200">
              <a:defRPr>
                <a:solidFill>
                  <a:schemeClr val="tx1"/>
                </a:solidFill>
                <a:latin typeface="Euphemia" panose="020B0503040102020104" charset="0"/>
              </a:defRPr>
            </a:lvl2pPr>
            <a:lvl3pPr defTabSz="457200">
              <a:defRPr>
                <a:solidFill>
                  <a:schemeClr val="tx1"/>
                </a:solidFill>
                <a:latin typeface="Euphemia" panose="020B0503040102020104" charset="0"/>
              </a:defRPr>
            </a:lvl3pPr>
            <a:lvl4pPr defTabSz="457200">
              <a:defRPr>
                <a:solidFill>
                  <a:schemeClr val="tx1"/>
                </a:solidFill>
                <a:latin typeface="Euphemia" panose="020B0503040102020104" charset="0"/>
              </a:defRPr>
            </a:lvl4pPr>
            <a:lvl5pPr defTabSz="457200">
              <a:defRPr>
                <a:solidFill>
                  <a:schemeClr val="tx1"/>
                </a:solidFill>
                <a:latin typeface="Euphemia" panose="020B0503040102020104" charset="0"/>
              </a:defRPr>
            </a:lvl5pPr>
            <a:lvl6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6pPr>
            <a:lvl7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7pPr>
            <a:lvl8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8pPr>
            <a:lvl9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buSzPct val="100000"/>
            </a:pPr>
            <a:endParaRPr lang="zh-CN" altLang="en-US">
              <a:latin typeface="楷体_GB2312" pitchFamily="49" charset="-122"/>
              <a:ea typeface="楷体_GB2312" pitchFamily="49" charset="-122"/>
            </a:endParaRPr>
          </a:p>
        </p:txBody>
      </p:sp>
      <p:pic>
        <p:nvPicPr>
          <p:cNvPr id="131077"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94588" y="1052513"/>
            <a:ext cx="3132137" cy="2671762"/>
          </a:xfrm>
          <a:prstGeom prst="rect">
            <a:avLst/>
          </a:prstGeom>
          <a:solidFill>
            <a:srgbClr val="800000"/>
          </a:solidFill>
          <a:ln w="57150" cmpd="thickThin">
            <a:solidFill>
              <a:srgbClr val="800000"/>
            </a:solidFill>
            <a:miter lim="800000"/>
            <a:headEnd/>
            <a:tailEnd/>
          </a:ln>
        </p:spPr>
      </p:pic>
      <p:sp>
        <p:nvSpPr>
          <p:cNvPr id="3" name="Text Box 4"/>
          <p:cNvSpPr txBox="1">
            <a:spLocks noChangeArrowheads="1"/>
          </p:cNvSpPr>
          <p:nvPr/>
        </p:nvSpPr>
        <p:spPr bwMode="auto">
          <a:xfrm>
            <a:off x="1127125" y="1054100"/>
            <a:ext cx="6091555" cy="189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57200">
              <a:defRPr>
                <a:solidFill>
                  <a:schemeClr val="tx1"/>
                </a:solidFill>
                <a:latin typeface="Euphemia" panose="020B0503040102020104" charset="0"/>
              </a:defRPr>
            </a:lvl1pPr>
            <a:lvl2pPr defTabSz="457200">
              <a:defRPr>
                <a:solidFill>
                  <a:schemeClr val="tx1"/>
                </a:solidFill>
                <a:latin typeface="Euphemia" panose="020B0503040102020104" charset="0"/>
              </a:defRPr>
            </a:lvl2pPr>
            <a:lvl3pPr defTabSz="457200">
              <a:defRPr>
                <a:solidFill>
                  <a:schemeClr val="tx1"/>
                </a:solidFill>
                <a:latin typeface="Euphemia" panose="020B0503040102020104" charset="0"/>
              </a:defRPr>
            </a:lvl3pPr>
            <a:lvl4pPr defTabSz="457200">
              <a:defRPr>
                <a:solidFill>
                  <a:schemeClr val="tx1"/>
                </a:solidFill>
                <a:latin typeface="Euphemia" panose="020B0503040102020104" charset="0"/>
              </a:defRPr>
            </a:lvl4pPr>
            <a:lvl5pPr defTabSz="457200">
              <a:defRPr>
                <a:solidFill>
                  <a:schemeClr val="tx1"/>
                </a:solidFill>
                <a:latin typeface="Euphemia" panose="020B0503040102020104" charset="0"/>
              </a:defRPr>
            </a:lvl5pPr>
            <a:lvl6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6pPr>
            <a:lvl7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7pPr>
            <a:lvl8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8pPr>
            <a:lvl9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40000"/>
              </a:lnSpc>
              <a:spcBef>
                <a:spcPct val="50000"/>
              </a:spcBef>
              <a:buSzPct val="100000"/>
            </a:pPr>
            <a:r>
              <a:rPr lang="zh-CN" altLang="en-US" sz="3600">
                <a:latin typeface="华文中宋" panose="02010600040101010101" pitchFamily="2" charset="-122"/>
                <a:ea typeface="华文中宋" panose="02010600040101010101" pitchFamily="2" charset="-122"/>
              </a:rPr>
              <a:t>  </a:t>
            </a:r>
            <a:r>
              <a:rPr lang="zh-CN" altLang="en-US" sz="2400">
                <a:solidFill>
                  <a:srgbClr val="000000"/>
                </a:solidFill>
                <a:latin typeface="黑体" panose="02010609060101010101" charset="-122"/>
                <a:ea typeface="黑体" panose="02010609060101010101" charset="-122"/>
                <a:cs typeface="黑体" panose="02010609060101010101" charset="-122"/>
              </a:rPr>
              <a:t>“ 我们国家也是多党，但是中国的其他党，是在承认共产党领导这个前提下面，服务于社会主义事业的。”</a:t>
            </a:r>
            <a:endParaRPr lang="zh-CN" altLang="en-US" sz="2400">
              <a:solidFill>
                <a:srgbClr val="000000"/>
              </a:solidFill>
              <a:latin typeface="黑体" panose="02010609060101010101" charset="-122"/>
              <a:ea typeface="黑体" panose="02010609060101010101" charset="-122"/>
              <a:cs typeface="黑体" panose="02010609060101010101" charset="-122"/>
            </a:endParaRPr>
          </a:p>
        </p:txBody>
      </p:sp>
      <p:pic>
        <p:nvPicPr>
          <p:cNvPr id="75779" name="内容占位符 3"/>
          <p:cNvPicPr>
            <a:picLocks noGrp="1"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83155" y="3221355"/>
            <a:ext cx="54483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1077"/>
                                        </p:tgtEl>
                                        <p:attrNameLst>
                                          <p:attrName>style.visibility</p:attrName>
                                        </p:attrNameLst>
                                      </p:cBhvr>
                                      <p:to>
                                        <p:strVal val="visible"/>
                                      </p:to>
                                    </p:set>
                                    <p:animEffect transition="in" filter="blinds(horizontal)">
                                      <p:cBhvr>
                                        <p:cTn id="7" dur="500"/>
                                        <p:tgtEl>
                                          <p:spTgt spid="13107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75779"/>
                                        </p:tgtEl>
                                        <p:attrNameLst>
                                          <p:attrName>style.visibility</p:attrName>
                                        </p:attrNameLst>
                                      </p:cBhvr>
                                      <p:to>
                                        <p:strVal val="visible"/>
                                      </p:to>
                                    </p:set>
                                    <p:animEffect transition="in" filter="blinds(horizontal)">
                                      <p:cBhvr>
                                        <p:cTn id="15" dur="500"/>
                                        <p:tgtEl>
                                          <p:spTgt spid="757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ext Box 4"/>
          <p:cNvSpPr txBox="1">
            <a:spLocks noChangeArrowheads="1"/>
          </p:cNvSpPr>
          <p:nvPr/>
        </p:nvSpPr>
        <p:spPr bwMode="auto">
          <a:xfrm>
            <a:off x="3733800" y="4876800"/>
            <a:ext cx="3095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defRPr>
                <a:solidFill>
                  <a:schemeClr val="tx1"/>
                </a:solidFill>
                <a:latin typeface="Euphemia" panose="020B0503040102020104" charset="0"/>
              </a:defRPr>
            </a:lvl1pPr>
            <a:lvl2pPr defTabSz="457200">
              <a:defRPr>
                <a:solidFill>
                  <a:schemeClr val="tx1"/>
                </a:solidFill>
                <a:latin typeface="Euphemia" panose="020B0503040102020104" charset="0"/>
              </a:defRPr>
            </a:lvl2pPr>
            <a:lvl3pPr defTabSz="457200">
              <a:defRPr>
                <a:solidFill>
                  <a:schemeClr val="tx1"/>
                </a:solidFill>
                <a:latin typeface="Euphemia" panose="020B0503040102020104" charset="0"/>
              </a:defRPr>
            </a:lvl3pPr>
            <a:lvl4pPr defTabSz="457200">
              <a:defRPr>
                <a:solidFill>
                  <a:schemeClr val="tx1"/>
                </a:solidFill>
                <a:latin typeface="Euphemia" panose="020B0503040102020104" charset="0"/>
              </a:defRPr>
            </a:lvl4pPr>
            <a:lvl5pPr defTabSz="457200">
              <a:defRPr>
                <a:solidFill>
                  <a:schemeClr val="tx1"/>
                </a:solidFill>
                <a:latin typeface="Euphemia" panose="020B0503040102020104" charset="0"/>
              </a:defRPr>
            </a:lvl5pPr>
            <a:lvl6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6pPr>
            <a:lvl7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7pPr>
            <a:lvl8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8pPr>
            <a:lvl9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buSzPct val="100000"/>
            </a:pPr>
            <a:endParaRPr lang="zh-CN" altLang="zh-CN">
              <a:latin typeface="Arial" panose="020B0604020202020204" pitchFamily="34" charset="0"/>
              <a:ea typeface="楷体_GB2312" pitchFamily="49" charset="-122"/>
            </a:endParaRPr>
          </a:p>
        </p:txBody>
      </p:sp>
      <p:sp>
        <p:nvSpPr>
          <p:cNvPr id="67590" name="TextBox 3"/>
          <p:cNvSpPr txBox="1">
            <a:spLocks noChangeArrowheads="1"/>
          </p:cNvSpPr>
          <p:nvPr/>
        </p:nvSpPr>
        <p:spPr bwMode="auto">
          <a:xfrm>
            <a:off x="1104900" y="2616200"/>
            <a:ext cx="9982200" cy="681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60000"/>
              </a:lnSpc>
            </a:pPr>
            <a:r>
              <a:rPr lang="en-US" altLang="zh-CN" sz="2400" dirty="0">
                <a:solidFill>
                  <a:schemeClr val="tx2"/>
                </a:solidFill>
                <a:ea typeface="宋体" panose="02010600030101010101" pitchFamily="2" charset="-122"/>
              </a:rPr>
              <a:t>  </a:t>
            </a:r>
            <a:r>
              <a:rPr lang="zh-CN" altLang="en-US" sz="2400" dirty="0">
                <a:solidFill>
                  <a:schemeClr val="tx2"/>
                </a:solidFill>
                <a:latin typeface="黑体" panose="02010609060101010101" charset="-122"/>
                <a:ea typeface="黑体" panose="02010609060101010101" charset="-122"/>
              </a:rPr>
              <a:t>中国社会主义民主的形式有两种：一是选举民主；一是协商民主。</a:t>
            </a:r>
            <a:endParaRPr lang="zh-CN" altLang="en-US" sz="2400" dirty="0">
              <a:solidFill>
                <a:schemeClr val="tx2"/>
              </a:solidFill>
              <a:latin typeface="黑体" panose="02010609060101010101" charset="-122"/>
              <a:ea typeface="黑体" panose="02010609060101010101" charset="-122"/>
            </a:endParaRPr>
          </a:p>
        </p:txBody>
      </p:sp>
      <p:pic>
        <p:nvPicPr>
          <p:cNvPr id="67591"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41500" y="3471863"/>
            <a:ext cx="4400550" cy="260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2"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7300" y="3489325"/>
            <a:ext cx="2327275" cy="257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标题 3"/>
          <p:cNvSpPr>
            <a:spLocks noGrp="1" noChangeArrowheads="1"/>
          </p:cNvSpPr>
          <p:nvPr/>
        </p:nvSpPr>
        <p:spPr bwMode="auto">
          <a:xfrm>
            <a:off x="10890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2.3 </a:t>
            </a:r>
            <a:r>
              <a:rPr lang="zh-CN" altLang="en-US" sz="2800" dirty="0">
                <a:latin typeface="微软雅黑" panose="020B0503020204020204" pitchFamily="34" charset="-122"/>
                <a:ea typeface="微软雅黑" panose="020B0503020204020204" pitchFamily="34" charset="-122"/>
              </a:rPr>
              <a:t>多党合作和政治协商制度</a:t>
            </a:r>
            <a:endParaRPr lang="zh-CN" altLang="en-US" sz="2800" dirty="0">
              <a:latin typeface="微软雅黑" panose="020B0503020204020204" pitchFamily="34" charset="-122"/>
              <a:ea typeface="微软雅黑" panose="020B0503020204020204" pitchFamily="34" charset="-122"/>
            </a:endParaRPr>
          </a:p>
        </p:txBody>
      </p:sp>
      <p:sp>
        <p:nvSpPr>
          <p:cNvPr id="13" name="TextBox 3"/>
          <p:cNvSpPr txBox="1"/>
          <p:nvPr/>
        </p:nvSpPr>
        <p:spPr>
          <a:xfrm>
            <a:off x="928254" y="1487729"/>
            <a:ext cx="10335491" cy="1116965"/>
          </a:xfrm>
          <a:prstGeom prst="rect">
            <a:avLst/>
          </a:prstGeom>
          <a:noFill/>
        </p:spPr>
        <p:txBody>
          <a:bodyPr wrap="square">
            <a:spAutoFit/>
          </a:bodyPr>
          <a:lstStyle/>
          <a:p>
            <a:pPr fontAlgn="auto">
              <a:lnSpc>
                <a:spcPts val="4000"/>
              </a:lnSpc>
            </a:pPr>
            <a:r>
              <a:rPr lang="zh-CN" altLang="en-US" sz="2400" noProof="1" smtClean="0">
                <a:solidFill>
                  <a:schemeClr val="tx2"/>
                </a:solidFill>
              </a:rPr>
              <a:t>    </a:t>
            </a:r>
            <a:r>
              <a:rPr lang="zh-CN" altLang="en-US" sz="2400" noProof="1" smtClean="0">
                <a:solidFill>
                  <a:schemeClr val="tx2"/>
                </a:solidFill>
                <a:latin typeface="黑体" panose="02010609060101010101" charset="-122"/>
                <a:ea typeface="黑体" panose="02010609060101010101" charset="-122"/>
              </a:rPr>
              <a:t>我们</a:t>
            </a:r>
            <a:r>
              <a:rPr lang="zh-CN" altLang="en-US" sz="2400" noProof="1">
                <a:solidFill>
                  <a:schemeClr val="tx2"/>
                </a:solidFill>
                <a:latin typeface="黑体" panose="02010609060101010101" charset="-122"/>
                <a:ea typeface="黑体" panose="02010609060101010101" charset="-122"/>
              </a:rPr>
              <a:t>要实现人民民主，保证人民当家作主，要求治国理政大政方针在人民内部各方面进行广泛商量，就要发挥社会主义协商民主的重要作用</a:t>
            </a:r>
            <a:r>
              <a:rPr lang="zh-CN" altLang="en-US" sz="2400" noProof="1" smtClean="0">
                <a:solidFill>
                  <a:schemeClr val="tx2"/>
                </a:solidFill>
                <a:latin typeface="黑体" panose="02010609060101010101" charset="-122"/>
                <a:ea typeface="黑体" panose="02010609060101010101" charset="-122"/>
              </a:rPr>
              <a:t>。</a:t>
            </a:r>
            <a:r>
              <a:rPr lang="en-US" altLang="zh-CN" sz="2400" noProof="1" smtClean="0">
                <a:solidFill>
                  <a:schemeClr val="tx2"/>
                </a:solidFill>
              </a:rPr>
              <a:t>    </a:t>
            </a:r>
            <a:endParaRPr lang="zh-CN" sz="2400" noProof="1">
              <a:solidFill>
                <a:schemeClr val="tx2"/>
              </a:solidFill>
              <a:ea typeface="宋体" panose="02010600030101010101" pitchFamily="2" charset="-122"/>
            </a:endParaRPr>
          </a:p>
        </p:txBody>
      </p:sp>
    </p:spTree>
  </p:cSld>
  <p:clrMapOvr>
    <a:masterClrMapping/>
  </p:clrMapOvr>
  <p:transition>
    <p:wip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ext Box 4"/>
          <p:cNvSpPr txBox="1">
            <a:spLocks noChangeArrowheads="1"/>
          </p:cNvSpPr>
          <p:nvPr/>
        </p:nvSpPr>
        <p:spPr bwMode="auto">
          <a:xfrm>
            <a:off x="3733800" y="4876800"/>
            <a:ext cx="3095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defRPr>
                <a:solidFill>
                  <a:schemeClr val="tx1"/>
                </a:solidFill>
                <a:latin typeface="Euphemia" panose="020B0503040102020104" charset="0"/>
              </a:defRPr>
            </a:lvl1pPr>
            <a:lvl2pPr defTabSz="457200">
              <a:defRPr>
                <a:solidFill>
                  <a:schemeClr val="tx1"/>
                </a:solidFill>
                <a:latin typeface="Euphemia" panose="020B0503040102020104" charset="0"/>
              </a:defRPr>
            </a:lvl2pPr>
            <a:lvl3pPr defTabSz="457200">
              <a:defRPr>
                <a:solidFill>
                  <a:schemeClr val="tx1"/>
                </a:solidFill>
                <a:latin typeface="Euphemia" panose="020B0503040102020104" charset="0"/>
              </a:defRPr>
            </a:lvl3pPr>
            <a:lvl4pPr defTabSz="457200">
              <a:defRPr>
                <a:solidFill>
                  <a:schemeClr val="tx1"/>
                </a:solidFill>
                <a:latin typeface="Euphemia" panose="020B0503040102020104" charset="0"/>
              </a:defRPr>
            </a:lvl4pPr>
            <a:lvl5pPr defTabSz="457200">
              <a:defRPr>
                <a:solidFill>
                  <a:schemeClr val="tx1"/>
                </a:solidFill>
                <a:latin typeface="Euphemia" panose="020B0503040102020104" charset="0"/>
              </a:defRPr>
            </a:lvl5pPr>
            <a:lvl6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6pPr>
            <a:lvl7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7pPr>
            <a:lvl8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8pPr>
            <a:lvl9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buSzPct val="100000"/>
            </a:pPr>
            <a:endParaRPr lang="zh-CN" altLang="zh-CN">
              <a:latin typeface="Arial" panose="020B0604020202020204" pitchFamily="34" charset="0"/>
              <a:ea typeface="楷体_GB2312" pitchFamily="49" charset="-122"/>
            </a:endParaRPr>
          </a:p>
        </p:txBody>
      </p:sp>
      <p:sp>
        <p:nvSpPr>
          <p:cNvPr id="48131" name="Rectangle 3"/>
          <p:cNvSpPr>
            <a:spLocks noGrp="1" noChangeArrowheads="1"/>
          </p:cNvSpPr>
          <p:nvPr>
            <p:ph type="title"/>
          </p:nvPr>
        </p:nvSpPr>
        <p:spPr>
          <a:xfrm>
            <a:off x="2362200" y="609600"/>
            <a:ext cx="7315200" cy="1143000"/>
          </a:xfrm>
        </p:spPr>
        <p:txBody>
          <a:bodyPr lIns="91440" rIns="91440" anchor="t">
            <a:normAutofit/>
          </a:bodyPr>
          <a:lstStyle/>
          <a:p>
            <a:pPr defTabSz="685800" fontAlgn="auto">
              <a:spcAft>
                <a:spcPts val="0"/>
              </a:spcAft>
              <a:defRPr/>
            </a:pPr>
            <a:r>
              <a:rPr lang="en-US" altLang="zh-CN" sz="3200" cap="all" dirty="0">
                <a:latin typeface="+mj-lt"/>
                <a:ea typeface="+mj-ea"/>
              </a:rPr>
              <a:t>   </a:t>
            </a:r>
            <a:endParaRPr lang="zh-CN" altLang="zh-CN" sz="4000" b="1" cap="all" dirty="0">
              <a:latin typeface="+mj-lt"/>
              <a:ea typeface="+mj-ea"/>
            </a:endParaRPr>
          </a:p>
        </p:txBody>
      </p:sp>
      <p:sp>
        <p:nvSpPr>
          <p:cNvPr id="66563" name="Rectangle 4"/>
          <p:cNvSpPr>
            <a:spLocks noGrp="1" noChangeArrowheads="1"/>
          </p:cNvSpPr>
          <p:nvPr>
            <p:ph idx="1"/>
          </p:nvPr>
        </p:nvSpPr>
        <p:spPr bwMode="auto">
          <a:xfrm>
            <a:off x="1676400" y="1600200"/>
            <a:ext cx="8991600" cy="22558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rIns="91440" numCol="1" anchor="t" anchorCtr="0" compatLnSpc="1"/>
          <a:lstStyle/>
          <a:p>
            <a:pPr>
              <a:buFont typeface="Wingdings" panose="05000000000000000000" pitchFamily="2" charset="2"/>
              <a:buNone/>
            </a:pPr>
            <a:r>
              <a:rPr lang="en-US" altLang="zh-CN" sz="4000" smtClean="0">
                <a:ea typeface="等线" panose="02010600030101010101" pitchFamily="2" charset="-122"/>
              </a:rPr>
              <a:t>   </a:t>
            </a:r>
            <a:endParaRPr lang="zh-CN" altLang="zh-CN" sz="2400" smtClean="0">
              <a:ea typeface="等线" panose="02010600030101010101" pitchFamily="2" charset="-122"/>
            </a:endParaRPr>
          </a:p>
          <a:p>
            <a:pPr>
              <a:buFont typeface="Wingdings" panose="05000000000000000000" pitchFamily="2" charset="2"/>
              <a:buNone/>
            </a:pPr>
            <a:r>
              <a:rPr lang="zh-CN" altLang="zh-CN" sz="4000" smtClean="0">
                <a:ea typeface="等线" panose="02010600030101010101" pitchFamily="2" charset="-122"/>
              </a:rPr>
              <a:t>      </a:t>
            </a:r>
            <a:r>
              <a:rPr lang="en-US" altLang="zh-CN" sz="4000" smtClean="0">
                <a:ea typeface="等线" panose="02010600030101010101" pitchFamily="2" charset="-122"/>
              </a:rPr>
              <a:t> </a:t>
            </a:r>
            <a:endParaRPr lang="zh-CN" altLang="zh-CN" sz="4000" smtClean="0">
              <a:ea typeface="等线" panose="02010600030101010101" pitchFamily="2" charset="-122"/>
            </a:endParaRPr>
          </a:p>
        </p:txBody>
      </p:sp>
      <p:sp>
        <p:nvSpPr>
          <p:cNvPr id="4" name="TextBox 3"/>
          <p:cNvSpPr txBox="1"/>
          <p:nvPr/>
        </p:nvSpPr>
        <p:spPr>
          <a:xfrm>
            <a:off x="923636" y="1600200"/>
            <a:ext cx="10335491" cy="3169285"/>
          </a:xfrm>
          <a:prstGeom prst="rect">
            <a:avLst/>
          </a:prstGeom>
          <a:noFill/>
        </p:spPr>
        <p:txBody>
          <a:bodyPr wrap="square">
            <a:spAutoFit/>
          </a:bodyPr>
          <a:lstStyle/>
          <a:p>
            <a:pPr fontAlgn="auto">
              <a:lnSpc>
                <a:spcPts val="4000"/>
              </a:lnSpc>
            </a:pPr>
            <a:r>
              <a:rPr lang="zh-CN" altLang="en-US" sz="2400" noProof="1" smtClean="0">
                <a:solidFill>
                  <a:schemeClr val="tx2"/>
                </a:solidFill>
              </a:rPr>
              <a:t>    </a:t>
            </a:r>
            <a:r>
              <a:rPr lang="zh-CN" altLang="en-US" sz="2400" noProof="1" smtClean="0">
                <a:solidFill>
                  <a:schemeClr val="tx2"/>
                </a:solidFill>
                <a:latin typeface="黑体" panose="02010609060101010101" charset="-122"/>
                <a:ea typeface="黑体" panose="02010609060101010101" charset="-122"/>
                <a:cs typeface="黑体" panose="02010609060101010101" charset="-122"/>
              </a:rPr>
              <a:t>协商</a:t>
            </a:r>
            <a:r>
              <a:rPr lang="zh-CN" altLang="en-US" sz="2400" noProof="1">
                <a:solidFill>
                  <a:schemeClr val="tx2"/>
                </a:solidFill>
                <a:latin typeface="黑体" panose="02010609060101010101" charset="-122"/>
                <a:ea typeface="黑体" panose="02010609060101010101" charset="-122"/>
                <a:cs typeface="黑体" panose="02010609060101010101" charset="-122"/>
              </a:rPr>
              <a:t>民主是在中国共产党的领导下，人民内部各方面围绕改革、发展、稳定重大问题和涉及群众的实际问题，在决策之前和决策的实施中，开展广泛协商，努力形成共识的重要民主形式</a:t>
            </a:r>
            <a:r>
              <a:rPr lang="zh-CN" altLang="en-US" sz="2400" noProof="1" smtClean="0">
                <a:solidFill>
                  <a:schemeClr val="tx2"/>
                </a:solidFill>
                <a:latin typeface="黑体" panose="02010609060101010101" charset="-122"/>
                <a:ea typeface="黑体" panose="02010609060101010101" charset="-122"/>
                <a:cs typeface="黑体" panose="02010609060101010101" charset="-122"/>
              </a:rPr>
              <a:t>。</a:t>
            </a:r>
            <a:endParaRPr lang="en-US" altLang="zh-CN" sz="2400" noProof="1" smtClean="0">
              <a:solidFill>
                <a:schemeClr val="tx2"/>
              </a:solidFill>
              <a:latin typeface="黑体" panose="02010609060101010101" charset="-122"/>
              <a:ea typeface="黑体" panose="02010609060101010101" charset="-122"/>
              <a:cs typeface="黑体" panose="02010609060101010101" charset="-122"/>
            </a:endParaRPr>
          </a:p>
          <a:p>
            <a:pPr fontAlgn="auto">
              <a:lnSpc>
                <a:spcPts val="4000"/>
              </a:lnSpc>
            </a:pPr>
            <a:r>
              <a:rPr lang="en-US" altLang="zh-CN" sz="2400" noProof="1">
                <a:solidFill>
                  <a:schemeClr val="tx2"/>
                </a:solidFill>
                <a:latin typeface="黑体" panose="02010609060101010101" charset="-122"/>
                <a:ea typeface="黑体" panose="02010609060101010101" charset="-122"/>
                <a:cs typeface="黑体" panose="02010609060101010101" charset="-122"/>
              </a:rPr>
              <a:t> </a:t>
            </a:r>
            <a:r>
              <a:rPr lang="en-US" altLang="zh-CN" sz="2400" noProof="1" smtClean="0">
                <a:solidFill>
                  <a:schemeClr val="tx2"/>
                </a:solidFill>
                <a:latin typeface="黑体" panose="02010609060101010101" charset="-122"/>
                <a:ea typeface="黑体" panose="02010609060101010101" charset="-122"/>
                <a:cs typeface="黑体" panose="02010609060101010101" charset="-122"/>
              </a:rPr>
              <a:t>   </a:t>
            </a:r>
            <a:r>
              <a:rPr lang="zh-CN" altLang="en-US" sz="2400" noProof="1" smtClean="0">
                <a:solidFill>
                  <a:schemeClr val="tx2"/>
                </a:solidFill>
                <a:latin typeface="黑体" panose="02010609060101010101" charset="-122"/>
                <a:ea typeface="黑体" panose="02010609060101010101" charset="-122"/>
                <a:cs typeface="黑体" panose="02010609060101010101" charset="-122"/>
              </a:rPr>
              <a:t>协商</a:t>
            </a:r>
            <a:r>
              <a:rPr lang="zh-CN" altLang="en-US" sz="2400" noProof="1">
                <a:solidFill>
                  <a:schemeClr val="tx2"/>
                </a:solidFill>
                <a:latin typeface="黑体" panose="02010609060101010101" charset="-122"/>
                <a:ea typeface="黑体" panose="02010609060101010101" charset="-122"/>
                <a:cs typeface="黑体" panose="02010609060101010101" charset="-122"/>
              </a:rPr>
              <a:t>民主是中国社会主义民主政治的特有形式和独特，包括政党协商、人大协商、政府协商、政协协商、人民团体协商、基层协商及社会组织协商等多种形式。</a:t>
            </a:r>
            <a:endParaRPr lang="zh-CN" sz="2400" noProof="1">
              <a:solidFill>
                <a:schemeClr val="tx2"/>
              </a:solidFill>
              <a:latin typeface="黑体" panose="02010609060101010101" charset="-122"/>
              <a:ea typeface="黑体" panose="02010609060101010101" charset="-122"/>
              <a:cs typeface="黑体" panose="02010609060101010101" charset="-122"/>
            </a:endParaRPr>
          </a:p>
        </p:txBody>
      </p:sp>
      <p:sp>
        <p:nvSpPr>
          <p:cNvPr id="66565" name="标题 3"/>
          <p:cNvSpPr>
            <a:spLocks noGrp="1" noChangeArrowheads="1"/>
          </p:cNvSpPr>
          <p:nvPr/>
        </p:nvSpPr>
        <p:spPr bwMode="auto">
          <a:xfrm>
            <a:off x="10890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2.3 </a:t>
            </a:r>
            <a:r>
              <a:rPr lang="zh-CN" altLang="en-US" sz="2800" dirty="0">
                <a:latin typeface="微软雅黑" panose="020B0503020204020204" pitchFamily="34" charset="-122"/>
                <a:ea typeface="微软雅黑" panose="020B0503020204020204" pitchFamily="34" charset="-122"/>
              </a:rPr>
              <a:t>多党合作和政治协商制度</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transition>
    <p:wip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ext Box 4"/>
          <p:cNvSpPr txBox="1">
            <a:spLocks noChangeArrowheads="1"/>
          </p:cNvSpPr>
          <p:nvPr/>
        </p:nvSpPr>
        <p:spPr bwMode="auto">
          <a:xfrm>
            <a:off x="3733800" y="4876800"/>
            <a:ext cx="3095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defRPr>
                <a:solidFill>
                  <a:schemeClr val="tx1"/>
                </a:solidFill>
                <a:latin typeface="Euphemia" panose="020B0503040102020104" charset="0"/>
              </a:defRPr>
            </a:lvl1pPr>
            <a:lvl2pPr defTabSz="457200">
              <a:defRPr>
                <a:solidFill>
                  <a:schemeClr val="tx1"/>
                </a:solidFill>
                <a:latin typeface="Euphemia" panose="020B0503040102020104" charset="0"/>
              </a:defRPr>
            </a:lvl2pPr>
            <a:lvl3pPr defTabSz="457200">
              <a:defRPr>
                <a:solidFill>
                  <a:schemeClr val="tx1"/>
                </a:solidFill>
                <a:latin typeface="Euphemia" panose="020B0503040102020104" charset="0"/>
              </a:defRPr>
            </a:lvl3pPr>
            <a:lvl4pPr defTabSz="457200">
              <a:defRPr>
                <a:solidFill>
                  <a:schemeClr val="tx1"/>
                </a:solidFill>
                <a:latin typeface="Euphemia" panose="020B0503040102020104" charset="0"/>
              </a:defRPr>
            </a:lvl4pPr>
            <a:lvl5pPr defTabSz="457200">
              <a:defRPr>
                <a:solidFill>
                  <a:schemeClr val="tx1"/>
                </a:solidFill>
                <a:latin typeface="Euphemia" panose="020B0503040102020104" charset="0"/>
              </a:defRPr>
            </a:lvl5pPr>
            <a:lvl6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6pPr>
            <a:lvl7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7pPr>
            <a:lvl8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8pPr>
            <a:lvl9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buSzPct val="100000"/>
            </a:pPr>
            <a:endParaRPr lang="zh-CN" altLang="zh-CN">
              <a:latin typeface="Arial" panose="020B0604020202020204" pitchFamily="34" charset="0"/>
              <a:ea typeface="楷体_GB2312" pitchFamily="49" charset="-122"/>
            </a:endParaRPr>
          </a:p>
        </p:txBody>
      </p:sp>
      <p:sp>
        <p:nvSpPr>
          <p:cNvPr id="48131" name="Rectangle 3"/>
          <p:cNvSpPr>
            <a:spLocks noGrp="1" noChangeArrowheads="1"/>
          </p:cNvSpPr>
          <p:nvPr>
            <p:ph type="title"/>
          </p:nvPr>
        </p:nvSpPr>
        <p:spPr>
          <a:xfrm>
            <a:off x="2362200" y="609600"/>
            <a:ext cx="7315200" cy="1143000"/>
          </a:xfrm>
        </p:spPr>
        <p:txBody>
          <a:bodyPr lIns="91440" rIns="91440" anchor="t">
            <a:normAutofit/>
          </a:bodyPr>
          <a:lstStyle/>
          <a:p>
            <a:pPr defTabSz="685800" fontAlgn="auto">
              <a:spcAft>
                <a:spcPts val="0"/>
              </a:spcAft>
              <a:defRPr/>
            </a:pPr>
            <a:r>
              <a:rPr lang="en-US" altLang="zh-CN" sz="3200" cap="all" dirty="0">
                <a:latin typeface="+mj-lt"/>
                <a:ea typeface="+mj-ea"/>
              </a:rPr>
              <a:t>   </a:t>
            </a:r>
            <a:endParaRPr lang="zh-CN" altLang="zh-CN" sz="4000" b="1" cap="all" dirty="0">
              <a:latin typeface="+mj-lt"/>
              <a:ea typeface="+mj-ea"/>
            </a:endParaRPr>
          </a:p>
        </p:txBody>
      </p:sp>
      <p:sp>
        <p:nvSpPr>
          <p:cNvPr id="68611" name="Rectangle 4"/>
          <p:cNvSpPr>
            <a:spLocks noGrp="1" noChangeArrowheads="1"/>
          </p:cNvSpPr>
          <p:nvPr>
            <p:ph idx="1"/>
          </p:nvPr>
        </p:nvSpPr>
        <p:spPr bwMode="auto">
          <a:xfrm>
            <a:off x="1676400" y="1600200"/>
            <a:ext cx="8991600" cy="22558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rIns="91440" numCol="1" anchor="t" anchorCtr="0" compatLnSpc="1"/>
          <a:lstStyle/>
          <a:p>
            <a:pPr>
              <a:buFont typeface="Wingdings" panose="05000000000000000000" pitchFamily="2" charset="2"/>
              <a:buNone/>
            </a:pPr>
            <a:r>
              <a:rPr lang="en-US" altLang="zh-CN" sz="4000" smtClean="0">
                <a:ea typeface="等线" panose="02010600030101010101" pitchFamily="2" charset="-122"/>
              </a:rPr>
              <a:t>   </a:t>
            </a:r>
            <a:endParaRPr lang="zh-CN" altLang="zh-CN" sz="2400" smtClean="0">
              <a:ea typeface="等线" panose="02010600030101010101" pitchFamily="2" charset="-122"/>
            </a:endParaRPr>
          </a:p>
          <a:p>
            <a:pPr>
              <a:buFont typeface="Wingdings" panose="05000000000000000000" pitchFamily="2" charset="2"/>
              <a:buNone/>
            </a:pPr>
            <a:r>
              <a:rPr lang="zh-CN" altLang="zh-CN" sz="4000" smtClean="0">
                <a:ea typeface="等线" panose="02010600030101010101" pitchFamily="2" charset="-122"/>
              </a:rPr>
              <a:t>      </a:t>
            </a:r>
            <a:r>
              <a:rPr lang="en-US" altLang="zh-CN" sz="4000" smtClean="0">
                <a:ea typeface="等线" panose="02010600030101010101" pitchFamily="2" charset="-122"/>
              </a:rPr>
              <a:t> </a:t>
            </a:r>
            <a:endParaRPr lang="zh-CN" altLang="zh-CN" sz="4000" smtClean="0">
              <a:ea typeface="等线" panose="02010600030101010101" pitchFamily="2" charset="-122"/>
            </a:endParaRPr>
          </a:p>
        </p:txBody>
      </p:sp>
      <p:sp>
        <p:nvSpPr>
          <p:cNvPr id="68612" name="TextBox 3"/>
          <p:cNvSpPr txBox="1">
            <a:spLocks noChangeArrowheads="1"/>
          </p:cNvSpPr>
          <p:nvPr/>
        </p:nvSpPr>
        <p:spPr bwMode="auto">
          <a:xfrm>
            <a:off x="5447030" y="1752600"/>
            <a:ext cx="5806440" cy="3044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60000"/>
              </a:lnSpc>
            </a:pPr>
            <a:r>
              <a:rPr lang="en-US" altLang="zh-CN" sz="2400">
                <a:solidFill>
                  <a:schemeClr val="tx2"/>
                </a:solidFill>
                <a:ea typeface="宋体" panose="02010600030101010101" pitchFamily="2" charset="-122"/>
              </a:rPr>
              <a:t>   </a:t>
            </a:r>
            <a:r>
              <a:rPr lang="zh-CN" altLang="en-US" sz="2400">
                <a:solidFill>
                  <a:schemeClr val="tx2"/>
                </a:solidFill>
                <a:latin typeface="黑体" panose="02010609060101010101" charset="-122"/>
                <a:ea typeface="黑体" panose="02010609060101010101" charset="-122"/>
                <a:cs typeface="黑体" panose="02010609060101010101" charset="-122"/>
              </a:rPr>
              <a:t>协商民主在中国的最早萌芽，始于中国共产党领导建立的</a:t>
            </a:r>
            <a:r>
              <a:rPr lang="en-US" altLang="zh-CN" sz="2400">
                <a:solidFill>
                  <a:schemeClr val="tx2"/>
                </a:solidFill>
                <a:latin typeface="黑体" panose="02010609060101010101" charset="-122"/>
                <a:ea typeface="黑体" panose="02010609060101010101" charset="-122"/>
                <a:cs typeface="黑体" panose="02010609060101010101" charset="-122"/>
              </a:rPr>
              <a:t>“</a:t>
            </a:r>
            <a:r>
              <a:rPr lang="zh-CN" altLang="en-US" sz="2400">
                <a:solidFill>
                  <a:schemeClr val="tx2"/>
                </a:solidFill>
                <a:latin typeface="黑体" panose="02010609060101010101" charset="-122"/>
                <a:ea typeface="黑体" panose="02010609060101010101" charset="-122"/>
                <a:cs typeface="黑体" panose="02010609060101010101" charset="-122"/>
              </a:rPr>
              <a:t>三三制</a:t>
            </a:r>
            <a:r>
              <a:rPr lang="en-US" altLang="zh-CN" sz="2400">
                <a:solidFill>
                  <a:schemeClr val="tx2"/>
                </a:solidFill>
                <a:latin typeface="黑体" panose="02010609060101010101" charset="-122"/>
                <a:ea typeface="黑体" panose="02010609060101010101" charset="-122"/>
                <a:cs typeface="黑体" panose="02010609060101010101" charset="-122"/>
              </a:rPr>
              <a:t>”</a:t>
            </a:r>
            <a:r>
              <a:rPr lang="zh-CN" altLang="en-US" sz="2400">
                <a:solidFill>
                  <a:schemeClr val="tx2"/>
                </a:solidFill>
                <a:latin typeface="黑体" panose="02010609060101010101" charset="-122"/>
                <a:ea typeface="黑体" panose="02010609060101010101" charset="-122"/>
                <a:cs typeface="黑体" panose="02010609060101010101" charset="-122"/>
              </a:rPr>
              <a:t>抗日民主政权，中共党员在参议会和政府中与党外人士合作共事，共同协商处理问题，开了协商民主的先河。</a:t>
            </a:r>
            <a:endParaRPr lang="zh-CN" altLang="en-US" sz="2400">
              <a:solidFill>
                <a:schemeClr val="tx2"/>
              </a:solidFill>
              <a:latin typeface="黑体" panose="02010609060101010101" charset="-122"/>
              <a:ea typeface="黑体" panose="02010609060101010101" charset="-122"/>
              <a:cs typeface="黑体" panose="02010609060101010101" charset="-122"/>
            </a:endParaRPr>
          </a:p>
        </p:txBody>
      </p:sp>
      <p:pic>
        <p:nvPicPr>
          <p:cNvPr id="68614" name="图片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89025" y="1781175"/>
            <a:ext cx="3914775"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3"/>
          <p:cNvSpPr>
            <a:spLocks noGrp="1" noChangeArrowheads="1"/>
          </p:cNvSpPr>
          <p:nvPr/>
        </p:nvSpPr>
        <p:spPr bwMode="auto">
          <a:xfrm>
            <a:off x="10890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2.3 </a:t>
            </a:r>
            <a:r>
              <a:rPr lang="zh-CN" altLang="en-US" sz="2800" dirty="0">
                <a:latin typeface="微软雅黑" panose="020B0503020204020204" pitchFamily="34" charset="-122"/>
                <a:ea typeface="微软雅黑" panose="020B0503020204020204" pitchFamily="34" charset="-122"/>
              </a:rPr>
              <a:t>多党合作和政治协商制度</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transition>
    <p:wip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ext Box 4"/>
          <p:cNvSpPr txBox="1">
            <a:spLocks noChangeArrowheads="1"/>
          </p:cNvSpPr>
          <p:nvPr/>
        </p:nvSpPr>
        <p:spPr bwMode="auto">
          <a:xfrm>
            <a:off x="3733800" y="4876800"/>
            <a:ext cx="3095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defRPr>
                <a:solidFill>
                  <a:schemeClr val="tx1"/>
                </a:solidFill>
                <a:latin typeface="Euphemia" panose="020B0503040102020104" charset="0"/>
              </a:defRPr>
            </a:lvl1pPr>
            <a:lvl2pPr defTabSz="457200">
              <a:defRPr>
                <a:solidFill>
                  <a:schemeClr val="tx1"/>
                </a:solidFill>
                <a:latin typeface="Euphemia" panose="020B0503040102020104" charset="0"/>
              </a:defRPr>
            </a:lvl2pPr>
            <a:lvl3pPr defTabSz="457200">
              <a:defRPr>
                <a:solidFill>
                  <a:schemeClr val="tx1"/>
                </a:solidFill>
                <a:latin typeface="Euphemia" panose="020B0503040102020104" charset="0"/>
              </a:defRPr>
            </a:lvl3pPr>
            <a:lvl4pPr defTabSz="457200">
              <a:defRPr>
                <a:solidFill>
                  <a:schemeClr val="tx1"/>
                </a:solidFill>
                <a:latin typeface="Euphemia" panose="020B0503040102020104" charset="0"/>
              </a:defRPr>
            </a:lvl4pPr>
            <a:lvl5pPr defTabSz="457200">
              <a:defRPr>
                <a:solidFill>
                  <a:schemeClr val="tx1"/>
                </a:solidFill>
                <a:latin typeface="Euphemia" panose="020B0503040102020104" charset="0"/>
              </a:defRPr>
            </a:lvl5pPr>
            <a:lvl6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6pPr>
            <a:lvl7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7pPr>
            <a:lvl8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8pPr>
            <a:lvl9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buSzPct val="100000"/>
            </a:pPr>
            <a:endParaRPr lang="zh-CN" altLang="zh-CN">
              <a:latin typeface="Arial" panose="020B0604020202020204" pitchFamily="34" charset="0"/>
              <a:ea typeface="楷体_GB2312" pitchFamily="49" charset="-122"/>
            </a:endParaRPr>
          </a:p>
        </p:txBody>
      </p:sp>
      <p:sp>
        <p:nvSpPr>
          <p:cNvPr id="48131" name="Rectangle 3"/>
          <p:cNvSpPr>
            <a:spLocks noGrp="1" noChangeArrowheads="1"/>
          </p:cNvSpPr>
          <p:nvPr>
            <p:ph type="title"/>
          </p:nvPr>
        </p:nvSpPr>
        <p:spPr>
          <a:xfrm>
            <a:off x="2362200" y="609600"/>
            <a:ext cx="7315200" cy="1143000"/>
          </a:xfrm>
        </p:spPr>
        <p:txBody>
          <a:bodyPr lIns="91440" rIns="91440" anchor="t">
            <a:normAutofit/>
          </a:bodyPr>
          <a:lstStyle/>
          <a:p>
            <a:pPr defTabSz="685800" fontAlgn="auto">
              <a:spcAft>
                <a:spcPts val="0"/>
              </a:spcAft>
              <a:defRPr/>
            </a:pPr>
            <a:r>
              <a:rPr lang="en-US" altLang="zh-CN" sz="3200" cap="all" dirty="0">
                <a:latin typeface="+mj-lt"/>
                <a:ea typeface="+mj-ea"/>
              </a:rPr>
              <a:t>   </a:t>
            </a:r>
            <a:endParaRPr lang="zh-CN" altLang="zh-CN" sz="4000" b="1" cap="all" dirty="0">
              <a:latin typeface="+mj-lt"/>
              <a:ea typeface="+mj-ea"/>
            </a:endParaRPr>
          </a:p>
        </p:txBody>
      </p:sp>
      <p:sp>
        <p:nvSpPr>
          <p:cNvPr id="68611" name="Rectangle 4"/>
          <p:cNvSpPr>
            <a:spLocks noGrp="1" noChangeArrowheads="1"/>
          </p:cNvSpPr>
          <p:nvPr>
            <p:ph idx="1"/>
          </p:nvPr>
        </p:nvSpPr>
        <p:spPr bwMode="auto">
          <a:xfrm>
            <a:off x="1676400" y="1600200"/>
            <a:ext cx="8991600" cy="22558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rIns="91440" numCol="1" anchor="t" anchorCtr="0" compatLnSpc="1"/>
          <a:lstStyle/>
          <a:p>
            <a:pPr>
              <a:buFont typeface="Wingdings" panose="05000000000000000000" pitchFamily="2" charset="2"/>
              <a:buNone/>
            </a:pPr>
            <a:r>
              <a:rPr lang="en-US" altLang="zh-CN" sz="4000" smtClean="0">
                <a:ea typeface="等线" panose="02010600030101010101" pitchFamily="2" charset="-122"/>
              </a:rPr>
              <a:t>   </a:t>
            </a:r>
            <a:endParaRPr lang="zh-CN" altLang="zh-CN" sz="2400" smtClean="0">
              <a:ea typeface="等线" panose="02010600030101010101" pitchFamily="2" charset="-122"/>
            </a:endParaRPr>
          </a:p>
          <a:p>
            <a:pPr>
              <a:buFont typeface="Wingdings" panose="05000000000000000000" pitchFamily="2" charset="2"/>
              <a:buNone/>
            </a:pPr>
            <a:r>
              <a:rPr lang="zh-CN" altLang="zh-CN" sz="4000" smtClean="0">
                <a:ea typeface="等线" panose="02010600030101010101" pitchFamily="2" charset="-122"/>
              </a:rPr>
              <a:t>      </a:t>
            </a:r>
            <a:r>
              <a:rPr lang="en-US" altLang="zh-CN" sz="4000" smtClean="0">
                <a:ea typeface="等线" panose="02010600030101010101" pitchFamily="2" charset="-122"/>
              </a:rPr>
              <a:t> </a:t>
            </a:r>
            <a:endParaRPr lang="zh-CN" altLang="zh-CN" sz="4000" smtClean="0">
              <a:ea typeface="等线" panose="02010600030101010101" pitchFamily="2" charset="-122"/>
            </a:endParaRPr>
          </a:p>
        </p:txBody>
      </p:sp>
      <p:sp>
        <p:nvSpPr>
          <p:cNvPr id="68612" name="TextBox 3"/>
          <p:cNvSpPr txBox="1">
            <a:spLocks noChangeArrowheads="1"/>
          </p:cNvSpPr>
          <p:nvPr/>
        </p:nvSpPr>
        <p:spPr bwMode="auto">
          <a:xfrm>
            <a:off x="1089025" y="1446147"/>
            <a:ext cx="10110471"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ts val="4000"/>
              </a:lnSpc>
            </a:pPr>
            <a:r>
              <a:rPr lang="zh-CN" altLang="en-US" sz="2400" dirty="0" smtClean="0">
                <a:solidFill>
                  <a:schemeClr val="tx2"/>
                </a:solidFill>
                <a:ea typeface="宋体" panose="02010600030101010101" pitchFamily="2" charset="-122"/>
              </a:rPr>
              <a:t>    </a:t>
            </a:r>
            <a:r>
              <a:rPr lang="zh-CN" altLang="en-US" sz="2400" dirty="0" smtClean="0">
                <a:solidFill>
                  <a:schemeClr val="tx2"/>
                </a:solidFill>
                <a:latin typeface="黑体" panose="02010609060101010101" charset="-122"/>
                <a:ea typeface="黑体" panose="02010609060101010101" charset="-122"/>
              </a:rPr>
              <a:t>协商</a:t>
            </a:r>
            <a:r>
              <a:rPr lang="zh-CN" altLang="en-US" sz="2400" dirty="0">
                <a:solidFill>
                  <a:schemeClr val="tx2"/>
                </a:solidFill>
                <a:latin typeface="黑体" panose="02010609060101010101" charset="-122"/>
                <a:ea typeface="黑体" panose="02010609060101010101" charset="-122"/>
              </a:rPr>
              <a:t>民主最主要的一种制度是中国人民政治协商会议。</a:t>
            </a:r>
            <a:endParaRPr lang="zh-CN" altLang="en-US" sz="2400" dirty="0">
              <a:solidFill>
                <a:schemeClr val="tx2"/>
              </a:solidFill>
              <a:latin typeface="黑体" panose="02010609060101010101" charset="-122"/>
              <a:ea typeface="黑体" panose="02010609060101010101" charset="-122"/>
            </a:endParaRPr>
          </a:p>
          <a:p>
            <a:pPr>
              <a:lnSpc>
                <a:spcPts val="4000"/>
              </a:lnSpc>
            </a:pPr>
            <a:endParaRPr lang="zh-CN" altLang="en-US" sz="2400" dirty="0">
              <a:solidFill>
                <a:schemeClr val="tx2"/>
              </a:solidFill>
              <a:latin typeface="黑体" panose="02010609060101010101" charset="-122"/>
              <a:ea typeface="黑体" panose="02010609060101010101" charset="-122"/>
            </a:endParaRPr>
          </a:p>
          <a:p>
            <a:pPr>
              <a:lnSpc>
                <a:spcPts val="4000"/>
              </a:lnSpc>
            </a:pPr>
            <a:r>
              <a:rPr lang="zh-CN" altLang="en-US" sz="2400" dirty="0">
                <a:solidFill>
                  <a:schemeClr val="tx2"/>
                </a:solidFill>
                <a:latin typeface="黑体" panose="02010609060101010101" charset="-122"/>
                <a:ea typeface="黑体" panose="02010609060101010101" charset="-122"/>
              </a:rPr>
              <a:t>    人民政协是中国特色社会主义协商民主的重要渠道和专门协商机构，具有政治协商、民主监督、参政议政等多种功能。</a:t>
            </a:r>
            <a:endParaRPr lang="zh-CN" altLang="en-US" sz="2000" b="1" dirty="0">
              <a:solidFill>
                <a:schemeClr val="tx2"/>
              </a:solidFill>
              <a:latin typeface="黑体" panose="02010609060101010101" charset="-122"/>
              <a:ea typeface="黑体" panose="02010609060101010101" charset="-122"/>
            </a:endParaRPr>
          </a:p>
        </p:txBody>
      </p:sp>
      <p:sp>
        <p:nvSpPr>
          <p:cNvPr id="8" name="标题 3"/>
          <p:cNvSpPr>
            <a:spLocks noGrp="1" noChangeArrowheads="1"/>
          </p:cNvSpPr>
          <p:nvPr/>
        </p:nvSpPr>
        <p:spPr bwMode="auto">
          <a:xfrm>
            <a:off x="10890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2.3 </a:t>
            </a:r>
            <a:r>
              <a:rPr lang="zh-CN" altLang="en-US" sz="2800" dirty="0">
                <a:latin typeface="微软雅黑" panose="020B0503020204020204" pitchFamily="34" charset="-122"/>
                <a:ea typeface="微软雅黑" panose="020B0503020204020204" pitchFamily="34" charset="-122"/>
              </a:rPr>
              <a:t>多党合作和政治协商制度</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transition>
    <p:wip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标题 3"/>
          <p:cNvSpPr>
            <a:spLocks noGrp="1" noChangeArrowheads="1"/>
          </p:cNvSpPr>
          <p:nvPr/>
        </p:nvSpPr>
        <p:spPr bwMode="auto">
          <a:xfrm>
            <a:off x="1104900" y="889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2.4 </a:t>
            </a:r>
            <a:r>
              <a:rPr lang="zh-CN" altLang="en-US" sz="2800" dirty="0">
                <a:latin typeface="微软雅黑" panose="020B0503020204020204" pitchFamily="34" charset="-122"/>
                <a:ea typeface="微软雅黑" panose="020B0503020204020204" pitchFamily="34" charset="-122"/>
              </a:rPr>
              <a:t>民族区域自治制度</a:t>
            </a:r>
            <a:endParaRPr lang="zh-CN" altLang="en-US" sz="2800" dirty="0">
              <a:latin typeface="微软雅黑" panose="020B0503020204020204" pitchFamily="34" charset="-122"/>
              <a:ea typeface="微软雅黑" panose="020B0503020204020204" pitchFamily="34" charset="-122"/>
            </a:endParaRPr>
          </a:p>
        </p:txBody>
      </p:sp>
      <p:sp>
        <p:nvSpPr>
          <p:cNvPr id="76802" name="TextBox 3"/>
          <p:cNvSpPr txBox="1">
            <a:spLocks noChangeArrowheads="1"/>
          </p:cNvSpPr>
          <p:nvPr/>
        </p:nvSpPr>
        <p:spPr bwMode="auto">
          <a:xfrm>
            <a:off x="1104900" y="1779270"/>
            <a:ext cx="9980930" cy="230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50000"/>
              </a:lnSpc>
            </a:pPr>
            <a:r>
              <a:rPr lang="en-US" altLang="zh-CN" sz="2400" dirty="0">
                <a:solidFill>
                  <a:srgbClr val="FF0000"/>
                </a:solidFill>
                <a:ea typeface="宋体" panose="02010600030101010101" pitchFamily="2" charset="-122"/>
              </a:rPr>
              <a:t>    </a:t>
            </a:r>
            <a:r>
              <a:rPr lang="zh-CN" altLang="zh-CN" sz="2400" dirty="0" smtClean="0">
                <a:solidFill>
                  <a:srgbClr val="FF0000"/>
                </a:solidFill>
                <a:latin typeface="黑体" panose="02010609060101010101" charset="-122"/>
                <a:ea typeface="黑体" panose="02010609060101010101" charset="-122"/>
                <a:cs typeface="黑体" panose="02010609060101010101" charset="-122"/>
              </a:rPr>
              <a:t>民族区域自治</a:t>
            </a:r>
            <a:r>
              <a:rPr lang="zh-CN" altLang="zh-CN" sz="2400" dirty="0">
                <a:solidFill>
                  <a:srgbClr val="FF0000"/>
                </a:solidFill>
                <a:latin typeface="黑体" panose="02010609060101010101" charset="-122"/>
                <a:ea typeface="黑体" panose="02010609060101010101" charset="-122"/>
                <a:cs typeface="黑体" panose="02010609060101010101" charset="-122"/>
              </a:rPr>
              <a:t>是党解决民族问题的基本政策，也是国家的一项基本政治制度。</a:t>
            </a:r>
            <a:r>
              <a:rPr lang="zh-CN" altLang="zh-CN" sz="2400" dirty="0">
                <a:latin typeface="黑体" panose="02010609060101010101" charset="-122"/>
                <a:ea typeface="黑体" panose="02010609060101010101" charset="-122"/>
                <a:cs typeface="黑体" panose="02010609060101010101" charset="-122"/>
              </a:rPr>
              <a:t>体现了我国坚持实行各民族平等、团结、合作和共同繁荣的原则</a:t>
            </a:r>
            <a:r>
              <a:rPr lang="en-US" altLang="zh-CN" sz="2400" dirty="0">
                <a:latin typeface="黑体" panose="02010609060101010101" charset="-122"/>
                <a:ea typeface="黑体" panose="02010609060101010101" charset="-122"/>
                <a:cs typeface="黑体" panose="02010609060101010101" charset="-122"/>
              </a:rPr>
              <a:t>,</a:t>
            </a:r>
            <a:r>
              <a:rPr lang="zh-CN" altLang="zh-CN" sz="2400" dirty="0">
                <a:latin typeface="黑体" panose="02010609060101010101" charset="-122"/>
                <a:ea typeface="黑体" panose="02010609060101010101" charset="-122"/>
                <a:cs typeface="黑体" panose="02010609060101010101" charset="-122"/>
              </a:rPr>
              <a:t>体现了民族因素与区域因素、政治因素与经济因素、历史因素与现实因素的统一。</a:t>
            </a:r>
            <a:endParaRPr lang="zh-CN" altLang="zh-CN" sz="2400" dirty="0">
              <a:solidFill>
                <a:srgbClr val="FF0000"/>
              </a:solidFill>
              <a:latin typeface="黑体" panose="02010609060101010101" charset="-122"/>
              <a:ea typeface="黑体" panose="02010609060101010101" charset="-122"/>
              <a:cs typeface="黑体" panose="02010609060101010101" charset="-122"/>
            </a:endParaRPr>
          </a:p>
        </p:txBody>
      </p:sp>
    </p:spTree>
  </p:cSld>
  <p:clrMapOvr>
    <a:masterClrMapping/>
  </p:clrMapOvr>
  <p:transition>
    <p:random/>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标题 3"/>
          <p:cNvSpPr>
            <a:spLocks noGrp="1" noChangeArrowheads="1"/>
          </p:cNvSpPr>
          <p:nvPr/>
        </p:nvSpPr>
        <p:spPr bwMode="auto">
          <a:xfrm>
            <a:off x="1104900" y="889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2.4 </a:t>
            </a:r>
            <a:r>
              <a:rPr lang="zh-CN" altLang="en-US" sz="2800" dirty="0">
                <a:latin typeface="微软雅黑" panose="020B0503020204020204" pitchFamily="34" charset="-122"/>
                <a:ea typeface="微软雅黑" panose="020B0503020204020204" pitchFamily="34" charset="-122"/>
              </a:rPr>
              <a:t>民族区域自治制度</a:t>
            </a:r>
            <a:endParaRPr lang="zh-CN" altLang="en-US" sz="2800" dirty="0">
              <a:latin typeface="微软雅黑" panose="020B0503020204020204" pitchFamily="34" charset="-122"/>
              <a:ea typeface="微软雅黑" panose="020B0503020204020204" pitchFamily="34" charset="-122"/>
            </a:endParaRPr>
          </a:p>
        </p:txBody>
      </p:sp>
      <p:sp>
        <p:nvSpPr>
          <p:cNvPr id="2" name="TextBox 3"/>
          <p:cNvSpPr txBox="1">
            <a:spLocks noChangeArrowheads="1"/>
          </p:cNvSpPr>
          <p:nvPr/>
        </p:nvSpPr>
        <p:spPr bwMode="auto">
          <a:xfrm>
            <a:off x="1104900" y="1558290"/>
            <a:ext cx="9980930" cy="3928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zh-CN" sz="2400" dirty="0">
                <a:latin typeface="黑体" panose="02010609060101010101" charset="-122"/>
                <a:ea typeface="黑体" panose="02010609060101010101" charset="-122"/>
                <a:cs typeface="黑体" panose="02010609060101010101" charset="-122"/>
              </a:rPr>
              <a:t>　　</a:t>
            </a:r>
            <a:r>
              <a:rPr altLang="zh-CN" sz="2400" dirty="0">
                <a:latin typeface="黑体" panose="02010609060101010101" charset="-122"/>
                <a:ea typeface="黑体" panose="02010609060101010101" charset="-122"/>
                <a:cs typeface="黑体" panose="02010609060101010101" charset="-122"/>
              </a:rPr>
              <a:t>根据2010年第六次全国人口普查，55个少数民族人口总数为11379万人，占人口总数的8.49%。少数民族人口虽少，但居住地区面积很大，民族区域自治地方占全国总面积的64.5%。在这广大的区域内，资源十分丰富。同时，我国两万多公里陆地边防几乎都在少数民族地区，战略地位十分重要。</a:t>
            </a:r>
            <a:endParaRPr altLang="zh-CN" sz="2400" dirty="0">
              <a:latin typeface="黑体" panose="02010609060101010101" charset="-122"/>
              <a:ea typeface="黑体" panose="02010609060101010101" charset="-122"/>
              <a:cs typeface="黑体" panose="02010609060101010101" charset="-122"/>
            </a:endParaRPr>
          </a:p>
          <a:p>
            <a:pPr>
              <a:lnSpc>
                <a:spcPct val="130000"/>
              </a:lnSpc>
            </a:pPr>
            <a:r>
              <a:rPr lang="zh-CN" sz="2400" dirty="0">
                <a:latin typeface="黑体" panose="02010609060101010101" charset="-122"/>
                <a:ea typeface="黑体" panose="02010609060101010101" charset="-122"/>
                <a:cs typeface="黑体" panose="02010609060101010101" charset="-122"/>
              </a:rPr>
              <a:t>　　</a:t>
            </a:r>
            <a:r>
              <a:rPr altLang="zh-CN" sz="2400" dirty="0">
                <a:latin typeface="黑体" panose="02010609060101010101" charset="-122"/>
                <a:ea typeface="黑体" panose="02010609060101010101" charset="-122"/>
                <a:cs typeface="黑体" panose="02010609060101010101" charset="-122"/>
              </a:rPr>
              <a:t>我国各民族的人口分布呈现大散居、小聚居、交错杂居的特点。汉族地区有少数民族聚居，民族地区也有汉族居住，你中有我、我中有你。西南和西北是少数民族分布最集中的两个区域。</a:t>
            </a:r>
            <a:endParaRPr altLang="zh-CN" sz="2400" dirty="0">
              <a:latin typeface="黑体" panose="02010609060101010101" charset="-122"/>
              <a:ea typeface="黑体" panose="02010609060101010101" charset="-122"/>
              <a:cs typeface="黑体" panose="02010609060101010101" charset="-122"/>
            </a:endParaRPr>
          </a:p>
        </p:txBody>
      </p:sp>
    </p:spTree>
  </p:cSld>
  <p:clrMapOvr>
    <a:masterClrMapping/>
  </p:clrMapOvr>
  <p:transition>
    <p:random/>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标题 3"/>
          <p:cNvSpPr>
            <a:spLocks noGrp="1" noChangeArrowheads="1"/>
          </p:cNvSpPr>
          <p:nvPr/>
        </p:nvSpPr>
        <p:spPr bwMode="auto">
          <a:xfrm>
            <a:off x="1104900" y="889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2.4 </a:t>
            </a:r>
            <a:r>
              <a:rPr lang="zh-CN" altLang="en-US" sz="2800" dirty="0">
                <a:latin typeface="微软雅黑" panose="020B0503020204020204" pitchFamily="34" charset="-122"/>
                <a:ea typeface="微软雅黑" panose="020B0503020204020204" pitchFamily="34" charset="-122"/>
              </a:rPr>
              <a:t>民族区域自治制度</a:t>
            </a:r>
            <a:endParaRPr lang="zh-CN" altLang="en-US" sz="2800" dirty="0">
              <a:latin typeface="微软雅黑" panose="020B0503020204020204" pitchFamily="34" charset="-122"/>
              <a:ea typeface="微软雅黑" panose="020B0503020204020204" pitchFamily="34" charset="-122"/>
            </a:endParaRPr>
          </a:p>
        </p:txBody>
      </p:sp>
      <p:sp>
        <p:nvSpPr>
          <p:cNvPr id="2" name="TextBox 3"/>
          <p:cNvSpPr txBox="1">
            <a:spLocks noChangeArrowheads="1"/>
          </p:cNvSpPr>
          <p:nvPr/>
        </p:nvSpPr>
        <p:spPr bwMode="auto">
          <a:xfrm>
            <a:off x="5189220" y="1588135"/>
            <a:ext cx="6031865" cy="3928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zh-CN" sz="2400" dirty="0">
                <a:latin typeface="黑体" panose="02010609060101010101" charset="-122"/>
                <a:ea typeface="黑体" panose="02010609060101010101" charset="-122"/>
                <a:cs typeface="黑体" panose="02010609060101010101" charset="-122"/>
              </a:rPr>
              <a:t>　　</a:t>
            </a:r>
            <a:r>
              <a:rPr altLang="zh-CN" sz="2400" dirty="0">
                <a:latin typeface="黑体" panose="02010609060101010101" charset="-122"/>
                <a:ea typeface="黑体" panose="02010609060101010101" charset="-122"/>
                <a:cs typeface="黑体" panose="02010609060101010101" charset="-122"/>
                <a:sym typeface="+mn-ea"/>
              </a:rPr>
              <a:t>著名社会学家和人类学家费孝通先生1989年提出</a:t>
            </a:r>
            <a:r>
              <a:rPr lang="zh-CN" sz="2400" dirty="0">
                <a:latin typeface="黑体" panose="02010609060101010101" charset="-122"/>
                <a:ea typeface="黑体" panose="02010609060101010101" charset="-122"/>
                <a:cs typeface="黑体" panose="02010609060101010101" charset="-122"/>
                <a:sym typeface="+mn-ea"/>
              </a:rPr>
              <a:t>：</a:t>
            </a:r>
            <a:r>
              <a:rPr altLang="zh-CN" sz="2400" dirty="0">
                <a:latin typeface="黑体" panose="02010609060101010101" charset="-122"/>
                <a:ea typeface="黑体" panose="02010609060101010101" charset="-122"/>
                <a:cs typeface="黑体" panose="02010609060101010101" charset="-122"/>
              </a:rPr>
              <a:t>中华民族</a:t>
            </a:r>
            <a:r>
              <a:rPr lang="zh-CN" sz="2400" dirty="0">
                <a:latin typeface="黑体" panose="02010609060101010101" charset="-122"/>
                <a:ea typeface="黑体" panose="02010609060101010101" charset="-122"/>
                <a:cs typeface="黑体" panose="02010609060101010101" charset="-122"/>
              </a:rPr>
              <a:t>形成的是</a:t>
            </a:r>
            <a:r>
              <a:rPr altLang="zh-CN" sz="2400" dirty="0">
                <a:latin typeface="黑体" panose="02010609060101010101" charset="-122"/>
                <a:ea typeface="黑体" panose="02010609060101010101" charset="-122"/>
                <a:cs typeface="黑体" panose="02010609060101010101" charset="-122"/>
              </a:rPr>
              <a:t>多元一体</a:t>
            </a:r>
            <a:r>
              <a:rPr lang="zh-CN" sz="2400" dirty="0">
                <a:latin typeface="黑体" panose="02010609060101010101" charset="-122"/>
                <a:ea typeface="黑体" panose="02010609060101010101" charset="-122"/>
                <a:cs typeface="黑体" panose="02010609060101010101" charset="-122"/>
              </a:rPr>
              <a:t>的</a:t>
            </a:r>
            <a:r>
              <a:rPr altLang="zh-CN" sz="2400" dirty="0">
                <a:latin typeface="黑体" panose="02010609060101010101" charset="-122"/>
                <a:ea typeface="黑体" panose="02010609060101010101" charset="-122"/>
                <a:cs typeface="黑体" panose="02010609060101010101" charset="-122"/>
              </a:rPr>
              <a:t>格局。</a:t>
            </a:r>
            <a:endParaRPr altLang="zh-CN" sz="2400" dirty="0">
              <a:latin typeface="黑体" panose="02010609060101010101" charset="-122"/>
              <a:ea typeface="黑体" panose="02010609060101010101" charset="-122"/>
              <a:cs typeface="黑体" panose="02010609060101010101" charset="-122"/>
            </a:endParaRPr>
          </a:p>
          <a:p>
            <a:pPr>
              <a:lnSpc>
                <a:spcPct val="130000"/>
              </a:lnSpc>
            </a:pPr>
            <a:r>
              <a:rPr lang="zh-CN" sz="2400" dirty="0">
                <a:latin typeface="黑体" panose="02010609060101010101" charset="-122"/>
                <a:ea typeface="黑体" panose="02010609060101010101" charset="-122"/>
                <a:cs typeface="黑体" panose="02010609060101010101" charset="-122"/>
              </a:rPr>
              <a:t>　　</a:t>
            </a:r>
            <a:r>
              <a:rPr sz="2400" dirty="0">
                <a:latin typeface="黑体" panose="02010609060101010101" charset="-122"/>
                <a:ea typeface="黑体" panose="02010609060101010101" charset="-122"/>
                <a:cs typeface="黑体" panose="02010609060101010101" charset="-122"/>
              </a:rPr>
              <a:t>所谓多元，是指中华民族不是单一的民族，而是由56个兄弟民族所组成的复合民族共同体。所谓一体，是指56个民族在长期的历史发展过程中已结合成相互依存的统一而不能分割的整体。</a:t>
            </a:r>
            <a:endParaRPr altLang="zh-CN" sz="2400" dirty="0">
              <a:latin typeface="黑体" panose="02010609060101010101" charset="-122"/>
              <a:ea typeface="黑体" panose="02010609060101010101" charset="-122"/>
              <a:cs typeface="黑体" panose="02010609060101010101" charset="-122"/>
            </a:endParaRPr>
          </a:p>
        </p:txBody>
      </p:sp>
      <p:pic>
        <p:nvPicPr>
          <p:cNvPr id="3" name="图片 2"/>
          <p:cNvPicPr>
            <a:picLocks noChangeAspect="1"/>
          </p:cNvPicPr>
          <p:nvPr/>
        </p:nvPicPr>
        <p:blipFill>
          <a:blip r:embed="rId1"/>
          <a:stretch>
            <a:fillRect/>
          </a:stretch>
        </p:blipFill>
        <p:spPr>
          <a:xfrm>
            <a:off x="1104900" y="2083435"/>
            <a:ext cx="3834765" cy="2936875"/>
          </a:xfrm>
          <a:prstGeom prst="rect">
            <a:avLst/>
          </a:prstGeom>
        </p:spPr>
      </p:pic>
    </p:spTree>
  </p:cSld>
  <p:clrMapOvr>
    <a:masterClrMapping/>
  </p:clrMapOvr>
  <p:transition>
    <p:rand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hasCustomPrompt="1"/>
          </p:nvPr>
        </p:nvSpPr>
        <p:spPr>
          <a:xfrm>
            <a:off x="1050925" y="1379855"/>
            <a:ext cx="10266045" cy="3733800"/>
          </a:xfrm>
        </p:spPr>
        <p:txBody>
          <a:bodyPr vert="horz" wrap="square" lIns="91440" tIns="45720" rIns="91440" bIns="45720" numCol="1" rtlCol="0" anchor="t" anchorCtr="0" compatLnSpc="1">
            <a:normAutofit lnSpcReduction="20000"/>
          </a:bodyPr>
          <a:lstStyle/>
          <a:p>
            <a:pPr marL="0" marR="0" lvl="0" indent="0" algn="l" defTabSz="685800" rtl="0" eaLnBrk="1" fontAlgn="auto" latinLnBrk="0" hangingPunct="1">
              <a:lnSpc>
                <a:spcPct val="130000"/>
              </a:lnSpc>
              <a:spcBef>
                <a:spcPts val="1000"/>
              </a:spcBef>
              <a:spcAft>
                <a:spcPts val="0"/>
              </a:spcAft>
              <a:buClr>
                <a:schemeClr val="accent1"/>
              </a:buClr>
              <a:buSzPct val="100000"/>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cs"/>
              </a:rPr>
              <a:t>    </a:t>
            </a:r>
            <a:r>
              <a:rPr kumimoji="0" lang="zh-CN" altLang="en-US" sz="24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黑体" panose="02010609060101010101" charset="-122"/>
              </a:rPr>
              <a:t>南边羊选了狼。北边羊选了两头狮子中的一头，</a:t>
            </a:r>
            <a:r>
              <a:rPr lang="zh-CN" altLang="en-US" sz="2400" noProof="0" dirty="0">
                <a:ln>
                  <a:noFill/>
                </a:ln>
                <a:effectLst/>
                <a:uLnTx/>
                <a:uFillTx/>
                <a:latin typeface="黑体" panose="02010609060101010101" charset="-122"/>
                <a:ea typeface="黑体" panose="02010609060101010101" charset="-122"/>
                <a:cs typeface="黑体" panose="02010609060101010101" charset="-122"/>
                <a:sym typeface="+mn-ea"/>
              </a:rPr>
              <a:t>另一头则留在上帝哪里。</a:t>
            </a:r>
            <a:endParaRPr kumimoji="0" lang="zh-CN" altLang="en-US" sz="24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黑体" panose="02010609060101010101" charset="-122"/>
            </a:endParaRPr>
          </a:p>
          <a:p>
            <a:pPr marL="0" marR="0" lvl="0" indent="0" algn="l" defTabSz="685800" rtl="0" eaLnBrk="1" fontAlgn="auto" latinLnBrk="0" hangingPunct="1">
              <a:lnSpc>
                <a:spcPct val="130000"/>
              </a:lnSpc>
              <a:spcBef>
                <a:spcPts val="1000"/>
              </a:spcBef>
              <a:spcAft>
                <a:spcPts val="0"/>
              </a:spcAft>
              <a:buClr>
                <a:schemeClr val="accent1"/>
              </a:buClr>
              <a:buSzPct val="100000"/>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黑体" panose="02010609060101010101" charset="-122"/>
              </a:rPr>
              <a:t>    狼进了南边羊群后，就开始吃羊。狼身体小，食量也小，一只羊够它吃几天了。这样羊群几天才被追杀一次。</a:t>
            </a:r>
            <a:endParaRPr kumimoji="0" lang="zh-CN" altLang="en-US" sz="24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黑体" panose="02010609060101010101" charset="-122"/>
            </a:endParaRPr>
          </a:p>
          <a:p>
            <a:pPr marL="0" marR="0" lvl="0" indent="0" algn="l" defTabSz="685800" rtl="0" eaLnBrk="1" fontAlgn="auto" latinLnBrk="0" hangingPunct="1">
              <a:lnSpc>
                <a:spcPct val="130000"/>
              </a:lnSpc>
              <a:spcBef>
                <a:spcPts val="1000"/>
              </a:spcBef>
              <a:spcAft>
                <a:spcPts val="0"/>
              </a:spcAft>
              <a:buClr>
                <a:schemeClr val="accent1"/>
              </a:buClr>
              <a:buSzPct val="100000"/>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黑体" panose="02010609060101010101" charset="-122"/>
              </a:rPr>
              <a:t>    </a:t>
            </a:r>
            <a:r>
              <a:rPr lang="zh-CN" altLang="en-US" sz="2400" strike="noStrike" noProof="1" dirty="0">
                <a:latin typeface="黑体" panose="02010609060101010101" charset="-122"/>
                <a:ea typeface="黑体" panose="02010609060101010101" charset="-122"/>
                <a:cs typeface="黑体" panose="02010609060101010101" charset="-122"/>
                <a:sym typeface="+mn-ea"/>
              </a:rPr>
              <a:t>狮子进入北边羊群后，也开始吃羊。每天都要吃一只羊。羊群天天都要被追杀，惊恐万状，赶紧请上帝换一头狮子。 不料，上帝保管的那头狮子一直没有吃东西，饥饿难耐，扑进羊群，比前面那头狮子更疯狂。</a:t>
            </a:r>
            <a:endParaRPr kumimoji="0" lang="zh-CN" altLang="en-US" sz="24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黑体" panose="02010609060101010101" charset="-122"/>
            </a:endParaRPr>
          </a:p>
        </p:txBody>
      </p:sp>
      <p:pic>
        <p:nvPicPr>
          <p:cNvPr id="23554" name="内容占位符 4"/>
          <p:cNvPicPr>
            <a:picLocks noGrp="1" noChangeAspect="1"/>
          </p:cNvPicPr>
          <p:nvPr/>
        </p:nvPicPr>
        <p:blipFill>
          <a:blip r:embed="rId1"/>
          <a:srcRect b="13824"/>
          <a:stretch>
            <a:fillRect/>
          </a:stretch>
        </p:blipFill>
        <p:spPr>
          <a:xfrm>
            <a:off x="2991485" y="4237990"/>
            <a:ext cx="5883275" cy="2216785"/>
          </a:xfrm>
          <a:prstGeom prst="rect">
            <a:avLst/>
          </a:prstGeom>
          <a:noFill/>
          <a:ln w="9525">
            <a:noFill/>
          </a:ln>
        </p:spPr>
      </p:pic>
      <p:sp>
        <p:nvSpPr>
          <p:cNvPr id="23555" name="标题 3"/>
          <p:cNvSpPr>
            <a:spLocks noGrp="1"/>
          </p:cNvSpPr>
          <p:nvPr/>
        </p:nvSpPr>
        <p:spPr>
          <a:xfrm>
            <a:off x="1065213" y="76200"/>
            <a:ext cx="9980612" cy="1096963"/>
          </a:xfrm>
          <a:prstGeom prst="rect">
            <a:avLst/>
          </a:prstGeom>
          <a:noFill/>
          <a:ln w="9525">
            <a:noFill/>
          </a:ln>
        </p:spPr>
        <p:txBody>
          <a:bodyPr lIns="0" tIns="45720" rIns="0" bIns="45720" anchor="b"/>
          <a:p>
            <a:pPr>
              <a:lnSpc>
                <a:spcPct val="90000"/>
              </a:lnSpc>
            </a:pPr>
            <a:r>
              <a:rPr lang="zh-CN" altLang="en-US" sz="2800" dirty="0">
                <a:latin typeface="微软雅黑" panose="020B0503020204020204" pitchFamily="34" charset="-122"/>
                <a:ea typeface="微软雅黑" panose="020B0503020204020204" pitchFamily="34" charset="-122"/>
              </a:rPr>
              <a:t>理解</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政治</a:t>
            </a:r>
            <a:r>
              <a:rPr lang="en-US" altLang="zh-CN"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p:txBody>
      </p:sp>
    </p:spTree>
  </p:cSld>
  <p:clrMapOvr>
    <a:masterClrMapping/>
  </p:clrMapOvr>
  <p:transition>
    <p:random/>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标题 3"/>
          <p:cNvSpPr>
            <a:spLocks noGrp="1" noChangeArrowheads="1"/>
          </p:cNvSpPr>
          <p:nvPr/>
        </p:nvSpPr>
        <p:spPr bwMode="auto">
          <a:xfrm>
            <a:off x="1104900" y="889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2.4 </a:t>
            </a:r>
            <a:r>
              <a:rPr lang="zh-CN" altLang="en-US" sz="2800" dirty="0">
                <a:latin typeface="微软雅黑" panose="020B0503020204020204" pitchFamily="34" charset="-122"/>
                <a:ea typeface="微软雅黑" panose="020B0503020204020204" pitchFamily="34" charset="-122"/>
              </a:rPr>
              <a:t>民族区域自治制度</a:t>
            </a:r>
            <a:endParaRPr lang="zh-CN" altLang="en-US" sz="2800" dirty="0">
              <a:latin typeface="微软雅黑" panose="020B0503020204020204" pitchFamily="34" charset="-122"/>
              <a:ea typeface="微软雅黑" panose="020B0503020204020204" pitchFamily="34" charset="-122"/>
            </a:endParaRPr>
          </a:p>
        </p:txBody>
      </p:sp>
      <p:sp>
        <p:nvSpPr>
          <p:cNvPr id="76802" name="TextBox 3"/>
          <p:cNvSpPr txBox="1">
            <a:spLocks noChangeArrowheads="1"/>
          </p:cNvSpPr>
          <p:nvPr/>
        </p:nvSpPr>
        <p:spPr bwMode="auto">
          <a:xfrm>
            <a:off x="1187450" y="4330700"/>
            <a:ext cx="9898380" cy="152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zh-CN" sz="2400" dirty="0">
                <a:latin typeface="黑体" panose="02010609060101010101" charset="-122"/>
                <a:ea typeface="黑体" panose="02010609060101010101" charset="-122"/>
                <a:cs typeface="黑体" panose="02010609060101010101" charset="-122"/>
              </a:rPr>
              <a:t>　　</a:t>
            </a:r>
            <a:r>
              <a:rPr altLang="zh-CN" sz="2400" dirty="0">
                <a:latin typeface="黑体" panose="02010609060101010101" charset="-122"/>
                <a:ea typeface="黑体" panose="02010609060101010101" charset="-122"/>
                <a:cs typeface="黑体" panose="02010609060101010101" charset="-122"/>
              </a:rPr>
              <a:t>建国后，我国在内蒙古、西藏、广西、宁夏、新疆建立起了5个民族区域自治区，并在1954年在宪法中，将民族区域自治制度作为基本政治制度写入宪法。</a:t>
            </a:r>
            <a:endParaRPr altLang="zh-CN" sz="2400" dirty="0">
              <a:latin typeface="黑体" panose="02010609060101010101" charset="-122"/>
              <a:ea typeface="黑体" panose="02010609060101010101" charset="-122"/>
              <a:cs typeface="黑体" panose="02010609060101010101" charset="-122"/>
            </a:endParaRPr>
          </a:p>
        </p:txBody>
      </p:sp>
      <p:pic>
        <p:nvPicPr>
          <p:cNvPr id="76803" name="图片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091305" y="1333500"/>
            <a:ext cx="3815080" cy="2887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标题 3"/>
          <p:cNvSpPr>
            <a:spLocks noGrp="1" noChangeArrowheads="1"/>
          </p:cNvSpPr>
          <p:nvPr/>
        </p:nvSpPr>
        <p:spPr bwMode="auto">
          <a:xfrm>
            <a:off x="10890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2.5 </a:t>
            </a:r>
            <a:r>
              <a:rPr lang="zh-CN" altLang="en-US" sz="2800" dirty="0">
                <a:latin typeface="微软雅黑" panose="020B0503020204020204" pitchFamily="34" charset="-122"/>
                <a:ea typeface="微软雅黑" panose="020B0503020204020204" pitchFamily="34" charset="-122"/>
              </a:rPr>
              <a:t>基层群众自治制度</a:t>
            </a:r>
            <a:endParaRPr lang="zh-CN" altLang="en-US" sz="2800" dirty="0">
              <a:latin typeface="微软雅黑" panose="020B0503020204020204" pitchFamily="34" charset="-122"/>
              <a:ea typeface="微软雅黑" panose="020B0503020204020204" pitchFamily="34" charset="-122"/>
            </a:endParaRPr>
          </a:p>
        </p:txBody>
      </p:sp>
      <p:sp>
        <p:nvSpPr>
          <p:cNvPr id="80898" name="TextBox 3"/>
          <p:cNvSpPr txBox="1">
            <a:spLocks noChangeArrowheads="1"/>
          </p:cNvSpPr>
          <p:nvPr/>
        </p:nvSpPr>
        <p:spPr bwMode="auto">
          <a:xfrm>
            <a:off x="1089025" y="1397000"/>
            <a:ext cx="7005638" cy="534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20000"/>
              </a:lnSpc>
            </a:pPr>
            <a:r>
              <a:rPr lang="zh-CN" altLang="zh-CN" sz="2400">
                <a:solidFill>
                  <a:srgbClr val="FF0000"/>
                </a:solidFill>
                <a:latin typeface="黑体" panose="02010609060101010101" charset="-122"/>
                <a:ea typeface="黑体" panose="02010609060101010101" charset="-122"/>
              </a:rPr>
              <a:t>基层群众自治制度是中国的一项基本政治制度</a:t>
            </a:r>
            <a:endParaRPr lang="zh-CN" altLang="zh-CN" sz="2400">
              <a:solidFill>
                <a:srgbClr val="FF0000"/>
              </a:solidFill>
              <a:latin typeface="黑体" panose="02010609060101010101" charset="-122"/>
              <a:ea typeface="黑体" panose="02010609060101010101" charset="-122"/>
            </a:endParaRPr>
          </a:p>
        </p:txBody>
      </p:sp>
      <p:sp>
        <p:nvSpPr>
          <p:cNvPr id="80900" name="TextBox 3"/>
          <p:cNvSpPr txBox="1">
            <a:spLocks noChangeArrowheads="1"/>
          </p:cNvSpPr>
          <p:nvPr/>
        </p:nvSpPr>
        <p:spPr bwMode="auto">
          <a:xfrm>
            <a:off x="1089025" y="2051368"/>
            <a:ext cx="9982200" cy="239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ts val="4500"/>
              </a:lnSpc>
            </a:pPr>
            <a:r>
              <a:rPr lang="en-US" altLang="zh-CN" sz="2400" dirty="0">
                <a:solidFill>
                  <a:schemeClr val="tx2"/>
                </a:solidFill>
                <a:ea typeface="宋体" panose="02010600030101010101" pitchFamily="2" charset="-122"/>
              </a:rPr>
              <a:t>    </a:t>
            </a:r>
            <a:r>
              <a:rPr lang="en-US" altLang="zh-CN" sz="2400" dirty="0" smtClean="0">
                <a:solidFill>
                  <a:schemeClr val="tx2"/>
                </a:solidFill>
                <a:ea typeface="宋体" panose="02010600030101010101" pitchFamily="2" charset="-122"/>
              </a:rPr>
              <a:t> </a:t>
            </a:r>
            <a:r>
              <a:rPr lang="zh-CN" altLang="zh-CN" sz="2800" dirty="0" smtClean="0">
                <a:solidFill>
                  <a:schemeClr val="tx2"/>
                </a:solidFill>
                <a:latin typeface="黑体" panose="02010609060101010101" charset="-122"/>
                <a:ea typeface="黑体" panose="02010609060101010101" charset="-122"/>
              </a:rPr>
              <a:t>它</a:t>
            </a:r>
            <a:r>
              <a:rPr lang="zh-CN" altLang="zh-CN" sz="2800" dirty="0">
                <a:solidFill>
                  <a:schemeClr val="tx2"/>
                </a:solidFill>
                <a:latin typeface="黑体" panose="02010609060101010101" charset="-122"/>
                <a:ea typeface="黑体" panose="02010609060101010101" charset="-122"/>
              </a:rPr>
              <a:t>是依照宪法和法律的规定、由居民村民选举的成员组成居民村民委员会，实行自我管理、自我教育、自我服务、自我监督的制度，它是一种基层自治和民主管理制度，是社会主义民主广泛而深刻的实践。</a:t>
            </a:r>
            <a:endParaRPr lang="zh-CN" altLang="zh-CN" sz="2800" dirty="0">
              <a:solidFill>
                <a:schemeClr val="tx2"/>
              </a:solidFill>
              <a:latin typeface="黑体" panose="02010609060101010101" charset="-122"/>
              <a:ea typeface="黑体" panose="02010609060101010101" charset="-122"/>
            </a:endParaRPr>
          </a:p>
        </p:txBody>
      </p:sp>
      <p:sp>
        <p:nvSpPr>
          <p:cNvPr id="7" name="TextBox 3"/>
          <p:cNvSpPr txBox="1">
            <a:spLocks noChangeArrowheads="1"/>
          </p:cNvSpPr>
          <p:nvPr/>
        </p:nvSpPr>
        <p:spPr bwMode="auto">
          <a:xfrm>
            <a:off x="1087438" y="4506629"/>
            <a:ext cx="9982200" cy="1245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ts val="4500"/>
              </a:lnSpc>
            </a:pPr>
            <a:r>
              <a:rPr lang="zh-CN" altLang="en-US" sz="2400" dirty="0" smtClean="0">
                <a:solidFill>
                  <a:schemeClr val="tx2"/>
                </a:solidFill>
                <a:ea typeface="宋体" panose="02010600030101010101" pitchFamily="2" charset="-122"/>
              </a:rPr>
              <a:t>     </a:t>
            </a:r>
            <a:r>
              <a:rPr lang="zh-CN" altLang="en-US" sz="2800" dirty="0" smtClean="0">
                <a:solidFill>
                  <a:schemeClr val="tx2"/>
                </a:solidFill>
                <a:latin typeface="黑体" panose="02010609060101010101" charset="-122"/>
                <a:ea typeface="黑体" panose="02010609060101010101" charset="-122"/>
              </a:rPr>
              <a:t>中国共产党</a:t>
            </a:r>
            <a:r>
              <a:rPr lang="zh-CN" altLang="en-US" sz="2800" dirty="0">
                <a:solidFill>
                  <a:schemeClr val="tx2"/>
                </a:solidFill>
                <a:latin typeface="黑体" panose="02010609060101010101" charset="-122"/>
                <a:ea typeface="黑体" panose="02010609060101010101" charset="-122"/>
              </a:rPr>
              <a:t>在十七大将基层群众自治制度首次写入党代会报告，正式纳入中国特色社会主义政治制度范畴。</a:t>
            </a:r>
            <a:endParaRPr lang="zh-CN" altLang="zh-CN" sz="2800" dirty="0">
              <a:solidFill>
                <a:schemeClr val="tx2"/>
              </a:solidFill>
              <a:latin typeface="黑体" panose="02010609060101010101" charset="-122"/>
              <a:ea typeface="黑体" panose="02010609060101010101" charset="-122"/>
            </a:endParaRPr>
          </a:p>
        </p:txBody>
      </p:sp>
    </p:spTree>
  </p:cSld>
  <p:clrMapOvr>
    <a:masterClrMapping/>
  </p:clrMapOvr>
  <p:transition>
    <p:random/>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标题 3"/>
          <p:cNvSpPr>
            <a:spLocks noGrp="1" noChangeArrowheads="1"/>
          </p:cNvSpPr>
          <p:nvPr/>
        </p:nvSpPr>
        <p:spPr bwMode="auto">
          <a:xfrm>
            <a:off x="10890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2.5 </a:t>
            </a:r>
            <a:r>
              <a:rPr lang="zh-CN" altLang="en-US" sz="2800" dirty="0">
                <a:latin typeface="微软雅黑" panose="020B0503020204020204" pitchFamily="34" charset="-122"/>
                <a:ea typeface="微软雅黑" panose="020B0503020204020204" pitchFamily="34" charset="-122"/>
              </a:rPr>
              <a:t>基层群众自治制度</a:t>
            </a:r>
            <a:endParaRPr lang="zh-CN" altLang="en-US" sz="28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714490" y="1392731"/>
            <a:ext cx="4099878" cy="2576127"/>
          </a:xfrm>
          <a:prstGeom prst="rect">
            <a:avLst/>
          </a:prstGeom>
        </p:spPr>
      </p:pic>
      <p:pic>
        <p:nvPicPr>
          <p:cNvPr id="8" name="图片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1796591"/>
            <a:ext cx="5029328" cy="1447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3"/>
          <p:cNvSpPr txBox="1">
            <a:spLocks noChangeArrowheads="1"/>
          </p:cNvSpPr>
          <p:nvPr/>
        </p:nvSpPr>
        <p:spPr bwMode="auto">
          <a:xfrm>
            <a:off x="1104900" y="3968716"/>
            <a:ext cx="99822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ts val="4000"/>
              </a:lnSpc>
            </a:pPr>
            <a:r>
              <a:rPr lang="zh-CN" altLang="en-US" sz="2400" dirty="0" smtClean="0">
                <a:solidFill>
                  <a:schemeClr val="tx2"/>
                </a:solidFill>
                <a:ea typeface="宋体" panose="02010600030101010101" pitchFamily="2" charset="-122"/>
              </a:rPr>
              <a:t>    </a:t>
            </a:r>
            <a:r>
              <a:rPr lang="zh-CN" altLang="en-US" sz="2400" dirty="0" smtClean="0">
                <a:solidFill>
                  <a:schemeClr val="tx2"/>
                </a:solidFill>
                <a:latin typeface="黑体" panose="02010609060101010101" charset="-122"/>
                <a:ea typeface="黑体" panose="02010609060101010101" charset="-122"/>
              </a:rPr>
              <a:t>目前</a:t>
            </a:r>
            <a:r>
              <a:rPr lang="zh-CN" altLang="en-US" sz="2400" dirty="0">
                <a:solidFill>
                  <a:schemeClr val="tx2"/>
                </a:solidFill>
                <a:latin typeface="黑体" panose="02010609060101010101" charset="-122"/>
                <a:ea typeface="黑体" panose="02010609060101010101" charset="-122"/>
              </a:rPr>
              <a:t>，中国已经建立了以农村村民委员会、城市居民委员会和企业职工代表大会为主要内容的基层民主自治体系，广大人民在城乡基层群众性自治组织中依法直接行使民主权利，实行民主自治，已经成为当代中国最直接最广泛的民主实践。</a:t>
            </a:r>
            <a:endParaRPr lang="zh-CN" altLang="zh-CN" sz="2800" dirty="0">
              <a:solidFill>
                <a:schemeClr val="tx2"/>
              </a:solidFill>
              <a:latin typeface="黑体" panose="02010609060101010101" charset="-122"/>
              <a:ea typeface="黑体" panose="02010609060101010101" charset="-122"/>
            </a:endParaRPr>
          </a:p>
        </p:txBody>
      </p:sp>
    </p:spTree>
  </p:cSld>
  <p:clrMapOvr>
    <a:masterClrMapping/>
  </p:clrMapOvr>
  <p:transition>
    <p:random/>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ext Box 3"/>
          <p:cNvSpPr txBox="1">
            <a:spLocks noChangeArrowheads="1"/>
          </p:cNvSpPr>
          <p:nvPr/>
        </p:nvSpPr>
        <p:spPr bwMode="auto">
          <a:xfrm>
            <a:off x="2667000" y="838200"/>
            <a:ext cx="68580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a:solidFill>
                  <a:schemeClr val="tx1"/>
                </a:solidFill>
                <a:latin typeface="Euphemia" panose="020B0503040102020104" charset="0"/>
              </a:defRPr>
            </a:lvl1pPr>
            <a:lvl2pPr defTabSz="457200">
              <a:defRPr>
                <a:solidFill>
                  <a:schemeClr val="tx1"/>
                </a:solidFill>
                <a:latin typeface="Euphemia" panose="020B0503040102020104" charset="0"/>
              </a:defRPr>
            </a:lvl2pPr>
            <a:lvl3pPr defTabSz="457200">
              <a:defRPr>
                <a:solidFill>
                  <a:schemeClr val="tx1"/>
                </a:solidFill>
                <a:latin typeface="Euphemia" panose="020B0503040102020104" charset="0"/>
              </a:defRPr>
            </a:lvl3pPr>
            <a:lvl4pPr defTabSz="457200">
              <a:defRPr>
                <a:solidFill>
                  <a:schemeClr val="tx1"/>
                </a:solidFill>
                <a:latin typeface="Euphemia" panose="020B0503040102020104" charset="0"/>
              </a:defRPr>
            </a:lvl4pPr>
            <a:lvl5pPr defTabSz="457200">
              <a:defRPr>
                <a:solidFill>
                  <a:schemeClr val="tx1"/>
                </a:solidFill>
                <a:latin typeface="Euphemia" panose="020B0503040102020104" charset="0"/>
              </a:defRPr>
            </a:lvl5pPr>
            <a:lvl6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6pPr>
            <a:lvl7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7pPr>
            <a:lvl8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8pPr>
            <a:lvl9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spcBef>
                <a:spcPct val="50000"/>
              </a:spcBef>
              <a:buSzPct val="100000"/>
            </a:pPr>
            <a:r>
              <a:rPr lang="en-US" altLang="zh-CN" sz="2400" b="1">
                <a:latin typeface="Times New Roman" panose="02020603050405020304" pitchFamily="18" charset="0"/>
                <a:ea typeface="华文新魏" panose="02010800040101010101" pitchFamily="2" charset="-122"/>
              </a:rPr>
              <a:t>        </a:t>
            </a:r>
            <a:endParaRPr lang="en-US" altLang="zh-CN" sz="2800" b="1">
              <a:latin typeface="Times New Roman" panose="02020603050405020304" pitchFamily="18" charset="0"/>
              <a:ea typeface="楷体_GB2312" pitchFamily="49" charset="-122"/>
            </a:endParaRPr>
          </a:p>
        </p:txBody>
      </p:sp>
      <p:sp>
        <p:nvSpPr>
          <p:cNvPr id="81922" name="Rectangle 5"/>
          <p:cNvSpPr>
            <a:spLocks noChangeArrowheads="1"/>
          </p:cNvSpPr>
          <p:nvPr/>
        </p:nvSpPr>
        <p:spPr bwMode="auto">
          <a:xfrm>
            <a:off x="1243013" y="3735388"/>
            <a:ext cx="3208337" cy="490537"/>
          </a:xfrm>
          <a:prstGeom prst="rect">
            <a:avLst/>
          </a:prstGeom>
          <a:noFill/>
          <a:ln w="9525">
            <a:solidFill>
              <a:schemeClr val="bg1"/>
            </a:solidFill>
            <a:miter lim="800000"/>
          </a:ln>
          <a:extLst>
            <a:ext uri="{909E8E84-426E-40DD-AFC4-6F175D3DCCD1}">
              <a14:hiddenFill xmlns:a14="http://schemas.microsoft.com/office/drawing/2010/main">
                <a:solidFill>
                  <a:srgbClr val="FFFFFF"/>
                </a:solidFill>
              </a14:hiddenFill>
            </a:ext>
          </a:extLst>
        </p:spPr>
        <p:txBody>
          <a:bodyPr/>
          <a:lstStyle>
            <a:lvl1pPr marL="342900" indent="-342900" defTabSz="457200">
              <a:defRPr>
                <a:solidFill>
                  <a:schemeClr val="tx1"/>
                </a:solidFill>
                <a:latin typeface="Euphemia" panose="020B0503040102020104" charset="0"/>
              </a:defRPr>
            </a:lvl1pPr>
            <a:lvl2pPr defTabSz="457200">
              <a:defRPr>
                <a:solidFill>
                  <a:schemeClr val="tx1"/>
                </a:solidFill>
                <a:latin typeface="Euphemia" panose="020B0503040102020104" charset="0"/>
              </a:defRPr>
            </a:lvl2pPr>
            <a:lvl3pPr defTabSz="457200">
              <a:defRPr>
                <a:solidFill>
                  <a:schemeClr val="tx1"/>
                </a:solidFill>
                <a:latin typeface="Euphemia" panose="020B0503040102020104" charset="0"/>
              </a:defRPr>
            </a:lvl3pPr>
            <a:lvl4pPr defTabSz="457200">
              <a:defRPr>
                <a:solidFill>
                  <a:schemeClr val="tx1"/>
                </a:solidFill>
                <a:latin typeface="Euphemia" panose="020B0503040102020104" charset="0"/>
              </a:defRPr>
            </a:lvl4pPr>
            <a:lvl5pPr defTabSz="457200">
              <a:defRPr>
                <a:solidFill>
                  <a:schemeClr val="tx1"/>
                </a:solidFill>
                <a:latin typeface="Euphemia" panose="020B0503040102020104" charset="0"/>
              </a:defRPr>
            </a:lvl5pPr>
            <a:lvl6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6pPr>
            <a:lvl7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7pPr>
            <a:lvl8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8pPr>
            <a:lvl9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70000"/>
              </a:lnSpc>
              <a:spcBef>
                <a:spcPct val="20000"/>
              </a:spcBef>
              <a:buSzPct val="100000"/>
            </a:pPr>
            <a:r>
              <a:rPr lang="zh-CN" altLang="en-US" sz="2000" b="1">
                <a:latin typeface="楷体_GB2312" pitchFamily="49" charset="-122"/>
                <a:ea typeface="楷体_GB2312" pitchFamily="49" charset="-122"/>
              </a:rPr>
              <a:t>湖南望城新康乡村民在田间投票选举当地村委会</a:t>
            </a:r>
            <a:r>
              <a:rPr lang="zh-CN" altLang="en-US" sz="2800" b="1">
                <a:latin typeface="楷体_GB2312" pitchFamily="49" charset="-122"/>
                <a:ea typeface="楷体_GB2312" pitchFamily="49" charset="-122"/>
              </a:rPr>
              <a:t> </a:t>
            </a:r>
            <a:endParaRPr lang="zh-CN" altLang="en-US" sz="2800" b="1">
              <a:latin typeface="楷体_GB2312" pitchFamily="49" charset="-122"/>
              <a:ea typeface="楷体_GB2312" pitchFamily="49" charset="-122"/>
            </a:endParaRPr>
          </a:p>
        </p:txBody>
      </p:sp>
      <p:pic>
        <p:nvPicPr>
          <p:cNvPr id="81923" name="Picture 5" descr="F6AFFD9BA9969918C0AEDA2C96B7739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63650" y="1409700"/>
            <a:ext cx="3187700" cy="220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4" name="Picture 7" descr="图片8"/>
          <p:cNvPicPr>
            <a:picLocks noChangeAspect="1" noChangeArrowheads="1"/>
          </p:cNvPicPr>
          <p:nvPr/>
        </p:nvPicPr>
        <p:blipFill>
          <a:blip r:embed="rId2" cstate="print">
            <a:extLst>
              <a:ext uri="{28A0092B-C50C-407E-A947-70E740481C1C}">
                <a14:useLocalDpi xmlns:a14="http://schemas.microsoft.com/office/drawing/2010/main" val="0"/>
              </a:ext>
            </a:extLst>
          </a:blip>
          <a:srcRect l="3877" t="6245" r="10161" b="14996"/>
          <a:stretch>
            <a:fillRect/>
          </a:stretch>
        </p:blipFill>
        <p:spPr bwMode="auto">
          <a:xfrm>
            <a:off x="4786313" y="1420813"/>
            <a:ext cx="3457575" cy="227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5" name="Picture 5" descr="W020070907505049530914"/>
          <p:cNvPicPr>
            <a:picLocks noChangeAspect="1" noChangeArrowheads="1"/>
          </p:cNvPicPr>
          <p:nvPr/>
        </p:nvPicPr>
        <p:blipFill>
          <a:blip r:embed="rId3">
            <a:extLst>
              <a:ext uri="{28A0092B-C50C-407E-A947-70E740481C1C}">
                <a14:useLocalDpi xmlns:a14="http://schemas.microsoft.com/office/drawing/2010/main" val="0"/>
              </a:ext>
            </a:extLst>
          </a:blip>
          <a:srcRect b="10065"/>
          <a:stretch>
            <a:fillRect/>
          </a:stretch>
        </p:blipFill>
        <p:spPr bwMode="auto">
          <a:xfrm>
            <a:off x="8502650" y="1420813"/>
            <a:ext cx="2733675" cy="374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6" name="Rectangle 5"/>
          <p:cNvSpPr>
            <a:spLocks noChangeArrowheads="1"/>
          </p:cNvSpPr>
          <p:nvPr/>
        </p:nvSpPr>
        <p:spPr bwMode="auto">
          <a:xfrm>
            <a:off x="8345488" y="5313363"/>
            <a:ext cx="3048000" cy="609600"/>
          </a:xfrm>
          <a:prstGeom prst="rect">
            <a:avLst/>
          </a:prstGeom>
          <a:noFill/>
          <a:ln w="9525">
            <a:solidFill>
              <a:schemeClr val="bg1"/>
            </a:solidFill>
            <a:miter lim="800000"/>
          </a:ln>
          <a:extLst>
            <a:ext uri="{909E8E84-426E-40DD-AFC4-6F175D3DCCD1}">
              <a14:hiddenFill xmlns:a14="http://schemas.microsoft.com/office/drawing/2010/main">
                <a:solidFill>
                  <a:srgbClr val="FFFFFF"/>
                </a:solidFill>
              </a14:hiddenFill>
            </a:ext>
          </a:extLst>
        </p:spPr>
        <p:txBody>
          <a:bodyPr/>
          <a:lstStyle>
            <a:lvl1pPr marL="342900" indent="-342900" defTabSz="457200">
              <a:defRPr>
                <a:solidFill>
                  <a:schemeClr val="tx1"/>
                </a:solidFill>
                <a:latin typeface="Euphemia" panose="020B0503040102020104" charset="0"/>
              </a:defRPr>
            </a:lvl1pPr>
            <a:lvl2pPr defTabSz="457200">
              <a:defRPr>
                <a:solidFill>
                  <a:schemeClr val="tx1"/>
                </a:solidFill>
                <a:latin typeface="Euphemia" panose="020B0503040102020104" charset="0"/>
              </a:defRPr>
            </a:lvl2pPr>
            <a:lvl3pPr defTabSz="457200">
              <a:defRPr>
                <a:solidFill>
                  <a:schemeClr val="tx1"/>
                </a:solidFill>
                <a:latin typeface="Euphemia" panose="020B0503040102020104" charset="0"/>
              </a:defRPr>
            </a:lvl3pPr>
            <a:lvl4pPr defTabSz="457200">
              <a:defRPr>
                <a:solidFill>
                  <a:schemeClr val="tx1"/>
                </a:solidFill>
                <a:latin typeface="Euphemia" panose="020B0503040102020104" charset="0"/>
              </a:defRPr>
            </a:lvl4pPr>
            <a:lvl5pPr defTabSz="457200">
              <a:defRPr>
                <a:solidFill>
                  <a:schemeClr val="tx1"/>
                </a:solidFill>
                <a:latin typeface="Euphemia" panose="020B0503040102020104" charset="0"/>
              </a:defRPr>
            </a:lvl5pPr>
            <a:lvl6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6pPr>
            <a:lvl7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7pPr>
            <a:lvl8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8pPr>
            <a:lvl9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buSzPct val="100000"/>
            </a:pPr>
            <a:r>
              <a:rPr lang="zh-CN" altLang="en-US" sz="2000" b="1">
                <a:latin typeface="楷体_GB2312" pitchFamily="49" charset="-122"/>
                <a:ea typeface="楷体_GB2312" pitchFamily="49" charset="-122"/>
              </a:rPr>
              <a:t>西安村民投票罢免村主任</a:t>
            </a:r>
            <a:endParaRPr lang="zh-CN" altLang="en-US" sz="2000" b="1">
              <a:latin typeface="楷体_GB2312" pitchFamily="49" charset="-122"/>
              <a:ea typeface="楷体_GB2312" pitchFamily="49" charset="-122"/>
            </a:endParaRPr>
          </a:p>
        </p:txBody>
      </p:sp>
      <p:pic>
        <p:nvPicPr>
          <p:cNvPr id="81927" name="Picture 6" descr="13158104_301270.jpg"/>
          <p:cNvPicPr>
            <a:picLocks noChangeAspect="1" noChangeArrowheads="1"/>
          </p:cNvPicPr>
          <p:nvPr/>
        </p:nvPicPr>
        <p:blipFill>
          <a:blip r:embed="rId4">
            <a:extLst>
              <a:ext uri="{28A0092B-C50C-407E-A947-70E740481C1C}">
                <a14:useLocalDpi xmlns:a14="http://schemas.microsoft.com/office/drawing/2010/main" val="0"/>
              </a:ext>
            </a:extLst>
          </a:blip>
          <a:srcRect b="27791"/>
          <a:stretch>
            <a:fillRect/>
          </a:stretch>
        </p:blipFill>
        <p:spPr bwMode="auto">
          <a:xfrm>
            <a:off x="4451350" y="4151313"/>
            <a:ext cx="3621088" cy="186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8" name="Rectangle 5"/>
          <p:cNvSpPr>
            <a:spLocks noChangeArrowheads="1"/>
          </p:cNvSpPr>
          <p:nvPr/>
        </p:nvSpPr>
        <p:spPr bwMode="auto">
          <a:xfrm>
            <a:off x="4410075" y="6016625"/>
            <a:ext cx="3935413" cy="420688"/>
          </a:xfrm>
          <a:prstGeom prst="rect">
            <a:avLst/>
          </a:prstGeom>
          <a:noFill/>
          <a:ln w="9525">
            <a:solidFill>
              <a:schemeClr val="bg1"/>
            </a:solidFill>
            <a:miter lim="800000"/>
          </a:ln>
          <a:extLst>
            <a:ext uri="{909E8E84-426E-40DD-AFC4-6F175D3DCCD1}">
              <a14:hiddenFill xmlns:a14="http://schemas.microsoft.com/office/drawing/2010/main">
                <a:solidFill>
                  <a:srgbClr val="FFFFFF"/>
                </a:solidFill>
              </a14:hiddenFill>
            </a:ext>
          </a:extLst>
        </p:spPr>
        <p:txBody>
          <a:bodyPr/>
          <a:lstStyle>
            <a:lvl1pPr marL="342900" indent="-342900" defTabSz="457200">
              <a:defRPr>
                <a:solidFill>
                  <a:schemeClr val="tx1"/>
                </a:solidFill>
                <a:latin typeface="Euphemia" panose="020B0503040102020104" charset="0"/>
              </a:defRPr>
            </a:lvl1pPr>
            <a:lvl2pPr defTabSz="457200">
              <a:defRPr>
                <a:solidFill>
                  <a:schemeClr val="tx1"/>
                </a:solidFill>
                <a:latin typeface="Euphemia" panose="020B0503040102020104" charset="0"/>
              </a:defRPr>
            </a:lvl2pPr>
            <a:lvl3pPr defTabSz="457200">
              <a:defRPr>
                <a:solidFill>
                  <a:schemeClr val="tx1"/>
                </a:solidFill>
                <a:latin typeface="Euphemia" panose="020B0503040102020104" charset="0"/>
              </a:defRPr>
            </a:lvl3pPr>
            <a:lvl4pPr defTabSz="457200">
              <a:defRPr>
                <a:solidFill>
                  <a:schemeClr val="tx1"/>
                </a:solidFill>
                <a:latin typeface="Euphemia" panose="020B0503040102020104" charset="0"/>
              </a:defRPr>
            </a:lvl4pPr>
            <a:lvl5pPr defTabSz="457200">
              <a:defRPr>
                <a:solidFill>
                  <a:schemeClr val="tx1"/>
                </a:solidFill>
                <a:latin typeface="Euphemia" panose="020B0503040102020104" charset="0"/>
              </a:defRPr>
            </a:lvl5pPr>
            <a:lvl6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6pPr>
            <a:lvl7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7pPr>
            <a:lvl8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8pPr>
            <a:lvl9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spcBef>
                <a:spcPct val="20000"/>
              </a:spcBef>
              <a:buSzPct val="100000"/>
            </a:pPr>
            <a:r>
              <a:rPr lang="zh-CN" altLang="en-US" sz="2400" b="1">
                <a:latin typeface="楷体_GB2312" pitchFamily="49" charset="-122"/>
                <a:ea typeface="楷体_GB2312" pitchFamily="49" charset="-122"/>
              </a:rPr>
              <a:t>北京市第六届居委会选举</a:t>
            </a:r>
            <a:endParaRPr lang="zh-CN" altLang="en-US" sz="2400" b="1">
              <a:latin typeface="楷体_GB2312" pitchFamily="49" charset="-122"/>
              <a:ea typeface="楷体_GB2312" pitchFamily="49" charset="-122"/>
            </a:endParaRPr>
          </a:p>
        </p:txBody>
      </p:sp>
      <p:sp>
        <p:nvSpPr>
          <p:cNvPr id="81929" name="标题 3"/>
          <p:cNvSpPr>
            <a:spLocks noGrp="1" noChangeArrowheads="1"/>
          </p:cNvSpPr>
          <p:nvPr/>
        </p:nvSpPr>
        <p:spPr bwMode="auto">
          <a:xfrm>
            <a:off x="10890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2.5</a:t>
            </a:r>
            <a:r>
              <a:rPr lang="zh-CN" altLang="en-US" sz="2800" dirty="0" smtClean="0">
                <a:latin typeface="微软雅黑" panose="020B0503020204020204" pitchFamily="34" charset="-122"/>
                <a:ea typeface="微软雅黑" panose="020B0503020204020204" pitchFamily="34" charset="-122"/>
              </a:rPr>
              <a:t>基层</a:t>
            </a:r>
            <a:r>
              <a:rPr lang="zh-CN" altLang="en-US" sz="2800" dirty="0">
                <a:latin typeface="微软雅黑" panose="020B0503020204020204" pitchFamily="34" charset="-122"/>
                <a:ea typeface="微软雅黑" panose="020B0503020204020204" pitchFamily="34" charset="-122"/>
              </a:rPr>
              <a:t>群众自治制度</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transition>
    <p:zoom/>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5" name="Picture 2" descr="xinsrc_2321103211046578139657"/>
          <p:cNvPicPr>
            <a:picLocks noChangeAspect="1" noChangeArrowheads="1"/>
          </p:cNvPicPr>
          <p:nvPr/>
        </p:nvPicPr>
        <p:blipFill>
          <a:blip r:embed="rId1">
            <a:clrChange>
              <a:clrFrom>
                <a:srgbClr val="FDFDFD"/>
              </a:clrFrom>
              <a:clrTo>
                <a:srgbClr val="FDFDFD">
                  <a:alpha val="0"/>
                </a:srgbClr>
              </a:clrTo>
            </a:clrChange>
            <a:extLst>
              <a:ext uri="{28A0092B-C50C-407E-A947-70E740481C1C}">
                <a14:useLocalDpi xmlns:a14="http://schemas.microsoft.com/office/drawing/2010/main" val="0"/>
              </a:ext>
            </a:extLst>
          </a:blip>
          <a:srcRect b="9476"/>
          <a:stretch>
            <a:fillRect/>
          </a:stretch>
        </p:blipFill>
        <p:spPr bwMode="auto">
          <a:xfrm>
            <a:off x="5859997" y="1527175"/>
            <a:ext cx="3192245" cy="238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6" name="标题 6"/>
          <p:cNvSpPr>
            <a:spLocks noChangeArrowheads="1"/>
          </p:cNvSpPr>
          <p:nvPr/>
        </p:nvSpPr>
        <p:spPr bwMode="auto">
          <a:xfrm>
            <a:off x="1189038" y="1354138"/>
            <a:ext cx="6096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457200">
              <a:defRPr>
                <a:solidFill>
                  <a:schemeClr val="tx1"/>
                </a:solidFill>
                <a:latin typeface="Euphemia" panose="020B0503040102020104" charset="0"/>
              </a:defRPr>
            </a:lvl1pPr>
            <a:lvl2pPr defTabSz="457200">
              <a:defRPr>
                <a:solidFill>
                  <a:schemeClr val="tx1"/>
                </a:solidFill>
                <a:latin typeface="Euphemia" panose="020B0503040102020104" charset="0"/>
              </a:defRPr>
            </a:lvl2pPr>
            <a:lvl3pPr defTabSz="457200">
              <a:defRPr>
                <a:solidFill>
                  <a:schemeClr val="tx1"/>
                </a:solidFill>
                <a:latin typeface="Euphemia" panose="020B0503040102020104" charset="0"/>
              </a:defRPr>
            </a:lvl3pPr>
            <a:lvl4pPr defTabSz="457200">
              <a:defRPr>
                <a:solidFill>
                  <a:schemeClr val="tx1"/>
                </a:solidFill>
                <a:latin typeface="Euphemia" panose="020B0503040102020104" charset="0"/>
              </a:defRPr>
            </a:lvl4pPr>
            <a:lvl5pPr defTabSz="457200">
              <a:defRPr>
                <a:solidFill>
                  <a:schemeClr val="tx1"/>
                </a:solidFill>
                <a:latin typeface="Euphemia" panose="020B0503040102020104" charset="0"/>
              </a:defRPr>
            </a:lvl5pPr>
            <a:lvl6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6pPr>
            <a:lvl7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7pPr>
            <a:lvl8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8pPr>
            <a:lvl9pPr defTabSz="457200"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70000"/>
              </a:lnSpc>
              <a:buSzPct val="100000"/>
            </a:pPr>
            <a:r>
              <a:rPr lang="zh-CN" altLang="en-US" sz="2800">
                <a:latin typeface="黑体" panose="02010609060101010101" charset="-122"/>
                <a:ea typeface="黑体" panose="02010609060101010101" charset="-122"/>
              </a:rPr>
              <a:t>基层民主政治需要不断完善</a:t>
            </a:r>
            <a:endParaRPr lang="zh-CN" altLang="en-US" sz="2800">
              <a:latin typeface="黑体" panose="02010609060101010101" charset="-122"/>
              <a:ea typeface="黑体" panose="02010609060101010101" charset="-122"/>
            </a:endParaRPr>
          </a:p>
        </p:txBody>
      </p:sp>
      <p:sp>
        <p:nvSpPr>
          <p:cNvPr id="82948" name="标题 3"/>
          <p:cNvSpPr>
            <a:spLocks noGrp="1" noChangeArrowheads="1"/>
          </p:cNvSpPr>
          <p:nvPr/>
        </p:nvSpPr>
        <p:spPr bwMode="auto">
          <a:xfrm>
            <a:off x="10890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2.5 </a:t>
            </a:r>
            <a:r>
              <a:rPr lang="zh-CN" altLang="en-US" sz="2800" dirty="0" smtClean="0">
                <a:latin typeface="微软雅黑" panose="020B0503020204020204" pitchFamily="34" charset="-122"/>
                <a:ea typeface="微软雅黑" panose="020B0503020204020204" pitchFamily="34" charset="-122"/>
              </a:rPr>
              <a:t>基层</a:t>
            </a:r>
            <a:r>
              <a:rPr lang="zh-CN" altLang="en-US" sz="2800" dirty="0">
                <a:latin typeface="微软雅黑" panose="020B0503020204020204" pitchFamily="34" charset="-122"/>
                <a:ea typeface="微软雅黑" panose="020B0503020204020204" pitchFamily="34" charset="-122"/>
              </a:rPr>
              <a:t>群众自治制度</a:t>
            </a:r>
            <a:endParaRPr lang="zh-CN" altLang="en-US" sz="2800" dirty="0">
              <a:latin typeface="微软雅黑" panose="020B0503020204020204" pitchFamily="34" charset="-122"/>
              <a:ea typeface="微软雅黑" panose="020B0503020204020204" pitchFamily="34" charset="-122"/>
            </a:endParaRPr>
          </a:p>
        </p:txBody>
      </p:sp>
      <p:sp>
        <p:nvSpPr>
          <p:cNvPr id="6" name="TextBox 3"/>
          <p:cNvSpPr txBox="1">
            <a:spLocks noChangeArrowheads="1"/>
          </p:cNvSpPr>
          <p:nvPr/>
        </p:nvSpPr>
        <p:spPr bwMode="auto">
          <a:xfrm>
            <a:off x="1089025" y="4084637"/>
            <a:ext cx="99822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ts val="4000"/>
              </a:lnSpc>
            </a:pPr>
            <a:r>
              <a:rPr lang="zh-CN" altLang="en-US" sz="2400" dirty="0" smtClean="0">
                <a:solidFill>
                  <a:schemeClr val="tx2"/>
                </a:solidFill>
                <a:ea typeface="宋体" panose="02010600030101010101" pitchFamily="2" charset="-122"/>
              </a:rPr>
              <a:t>    </a:t>
            </a:r>
            <a:r>
              <a:rPr lang="zh-CN" altLang="en-US" sz="2400" dirty="0" smtClean="0">
                <a:solidFill>
                  <a:schemeClr val="tx2"/>
                </a:solidFill>
                <a:latin typeface="黑体" panose="02010609060101010101" charset="-122"/>
                <a:ea typeface="黑体" panose="02010609060101010101" charset="-122"/>
              </a:rPr>
              <a:t>基层</a:t>
            </a:r>
            <a:r>
              <a:rPr lang="zh-CN" altLang="en-US" sz="2400" dirty="0">
                <a:solidFill>
                  <a:schemeClr val="tx2"/>
                </a:solidFill>
                <a:latin typeface="黑体" panose="02010609060101010101" charset="-122"/>
                <a:ea typeface="黑体" panose="02010609060101010101" charset="-122"/>
              </a:rPr>
              <a:t>群众自治制度与人民权益密切相关，能够直接反映人民群众的利益诉求，能够充分发挥人民群众的积极性和创造性，是人民依法行使民主权力的制度保障，是人民当家作主最有效和最广泛的途径</a:t>
            </a:r>
            <a:r>
              <a:rPr lang="zh-CN" altLang="en-US" sz="2400" dirty="0" smtClean="0">
                <a:solidFill>
                  <a:schemeClr val="tx2"/>
                </a:solidFill>
                <a:latin typeface="黑体" panose="02010609060101010101" charset="-122"/>
                <a:ea typeface="黑体" panose="02010609060101010101" charset="-122"/>
              </a:rPr>
              <a:t>。但在推进过程中也出现一些问题，仍需继续完善。</a:t>
            </a:r>
            <a:endParaRPr lang="zh-CN" altLang="zh-CN" sz="2800" dirty="0">
              <a:solidFill>
                <a:schemeClr val="tx2"/>
              </a:solidFill>
              <a:latin typeface="黑体" panose="02010609060101010101" charset="-122"/>
              <a:ea typeface="黑体" panose="02010609060101010101" charset="-122"/>
            </a:endParaRPr>
          </a:p>
        </p:txBody>
      </p:sp>
    </p:spTree>
  </p:cSld>
  <p:clrMapOvr>
    <a:masterClrMapping/>
  </p:clrMapOvr>
  <p:transition>
    <p:wheel spokes="1"/>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extBox 3"/>
          <p:cNvSpPr txBox="1">
            <a:spLocks noChangeArrowheads="1"/>
          </p:cNvSpPr>
          <p:nvPr/>
        </p:nvSpPr>
        <p:spPr bwMode="auto">
          <a:xfrm>
            <a:off x="1211898" y="1585278"/>
            <a:ext cx="1005998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60000"/>
              </a:lnSpc>
            </a:pPr>
            <a:r>
              <a:rPr lang="en-US" altLang="zh-CN" sz="2000" dirty="0">
                <a:ea typeface="等线" panose="02010600030101010101" pitchFamily="2" charset="-122"/>
              </a:rPr>
              <a:t>  </a:t>
            </a:r>
            <a:r>
              <a:rPr lang="zh-CN" altLang="en-US" sz="3200" b="1" dirty="0">
                <a:latin typeface="微软雅黑" panose="020B0503020204020204" pitchFamily="34" charset="-122"/>
                <a:ea typeface="微软雅黑" panose="020B0503020204020204" pitchFamily="34" charset="-122"/>
              </a:rPr>
              <a:t>下面我们来看第三个问题：巩固和发展爱国统一战线</a:t>
            </a:r>
            <a:endParaRPr lang="zh-CN" altLang="en-US" sz="3200" b="1" dirty="0">
              <a:latin typeface="微软雅黑" panose="020B0503020204020204" pitchFamily="34" charset="-122"/>
              <a:ea typeface="微软雅黑" panose="020B0503020204020204" pitchFamily="34" charset="-122"/>
            </a:endParaRPr>
          </a:p>
        </p:txBody>
      </p:sp>
      <p:sp>
        <p:nvSpPr>
          <p:cNvPr id="89090" name="标题 3"/>
          <p:cNvSpPr>
            <a:spLocks noGrp="1" noChangeArrowheads="1"/>
          </p:cNvSpPr>
          <p:nvPr/>
        </p:nvSpPr>
        <p:spPr bwMode="auto">
          <a:xfrm>
            <a:off x="10890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3</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巩固和发展爱国统一战线</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transition>
    <p:random/>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extBox 3"/>
          <p:cNvSpPr txBox="1">
            <a:spLocks noChangeArrowheads="1"/>
          </p:cNvSpPr>
          <p:nvPr/>
        </p:nvSpPr>
        <p:spPr bwMode="auto">
          <a:xfrm>
            <a:off x="893763" y="1482725"/>
            <a:ext cx="10426700" cy="3448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en-US" altLang="zh-CN" sz="2400">
                <a:latin typeface="宋体" panose="02010600030101010101" pitchFamily="2" charset="-122"/>
                <a:ea typeface="宋体" panose="02010600030101010101" pitchFamily="2" charset="-122"/>
              </a:rPr>
              <a:t> </a:t>
            </a:r>
            <a:r>
              <a:rPr lang="en-US" altLang="zh-CN" sz="2400">
                <a:latin typeface="黑体" panose="02010609060101010101" charset="-122"/>
                <a:ea typeface="黑体" panose="02010609060101010101" charset="-122"/>
                <a:cs typeface="黑体" panose="02010609060101010101" charset="-122"/>
              </a:rPr>
              <a:t>   </a:t>
            </a:r>
            <a:r>
              <a:rPr lang="zh-CN" altLang="en-US" sz="2400">
                <a:latin typeface="黑体" panose="02010609060101010101" charset="-122"/>
                <a:ea typeface="黑体" panose="02010609060101010101" charset="-122"/>
                <a:cs typeface="黑体" panose="02010609060101010101" charset="-122"/>
              </a:rPr>
              <a:t>在革命、建设、改革各个历史时期，我们党始终把统一战线和统战工作摆在全党工作的重要位置，努力团结一切可以团结的力量、调动一切可以调动的积极因素，为党和人民事业不断发展营造了十分有利的条件。现在，我们党所处的历史方位、所面临的内外形势、所肩负的使命任务发生了重大变化。越是变化大，越是要把统一战线发展好、把统战工作开展好。</a:t>
            </a:r>
            <a:endParaRPr lang="zh-CN" altLang="en-US" sz="2400">
              <a:latin typeface="黑体" panose="02010609060101010101" charset="-122"/>
              <a:ea typeface="黑体" panose="02010609060101010101" charset="-122"/>
              <a:cs typeface="黑体" panose="02010609060101010101" charset="-122"/>
            </a:endParaRPr>
          </a:p>
          <a:p>
            <a:pPr>
              <a:lnSpc>
                <a:spcPct val="130000"/>
              </a:lnSpc>
            </a:pPr>
            <a:endParaRPr lang="zh-CN" altLang="en-US" sz="2400">
              <a:latin typeface="黑体" panose="02010609060101010101" charset="-122"/>
              <a:ea typeface="黑体" panose="02010609060101010101" charset="-122"/>
              <a:cs typeface="黑体" panose="02010609060101010101" charset="-122"/>
            </a:endParaRPr>
          </a:p>
          <a:p>
            <a:pPr>
              <a:lnSpc>
                <a:spcPct val="130000"/>
              </a:lnSpc>
            </a:pPr>
            <a:r>
              <a:rPr lang="en-US" altLang="zh-CN" sz="2400">
                <a:latin typeface="黑体" panose="02010609060101010101" charset="-122"/>
                <a:ea typeface="黑体" panose="02010609060101010101" charset="-122"/>
                <a:cs typeface="黑体" panose="02010609060101010101" charset="-122"/>
              </a:rPr>
              <a:t>           ——</a:t>
            </a:r>
            <a:r>
              <a:rPr lang="zh-CN" altLang="en-US" sz="2400">
                <a:latin typeface="黑体" panose="02010609060101010101" charset="-122"/>
                <a:ea typeface="黑体" panose="02010609060101010101" charset="-122"/>
                <a:cs typeface="黑体" panose="02010609060101010101" charset="-122"/>
              </a:rPr>
              <a:t>习近平总书记2015年5月18日在中央统战工作会议上的讲话</a:t>
            </a:r>
            <a:endParaRPr lang="zh-CN" altLang="en-US" sz="2400">
              <a:latin typeface="黑体" panose="02010609060101010101" charset="-122"/>
              <a:ea typeface="黑体" panose="02010609060101010101" charset="-122"/>
              <a:cs typeface="黑体" panose="02010609060101010101" charset="-122"/>
            </a:endParaRPr>
          </a:p>
        </p:txBody>
      </p:sp>
      <p:sp>
        <p:nvSpPr>
          <p:cNvPr id="91138" name="标题 3"/>
          <p:cNvSpPr>
            <a:spLocks noGrp="1" noChangeArrowheads="1"/>
          </p:cNvSpPr>
          <p:nvPr/>
        </p:nvSpPr>
        <p:spPr bwMode="auto">
          <a:xfrm>
            <a:off x="10890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3</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巩固和发展爱国统一战线</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transition>
    <p:random/>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姜子牙2"/>
          <p:cNvPicPr>
            <a:picLocks noChangeAspect="1" noChangeArrowheads="1"/>
          </p:cNvPicPr>
          <p:nvPr/>
        </p:nvPicPr>
        <p:blipFill>
          <a:blip r:embed="rId1">
            <a:extLst>
              <a:ext uri="{28A0092B-C50C-407E-A947-70E740481C1C}">
                <a14:useLocalDpi xmlns:a14="http://schemas.microsoft.com/office/drawing/2010/main" val="0"/>
              </a:ext>
            </a:extLst>
          </a:blip>
          <a:srcRect l="11984" r="3995"/>
          <a:stretch>
            <a:fillRect/>
          </a:stretch>
        </p:blipFill>
        <p:spPr bwMode="auto">
          <a:xfrm>
            <a:off x="1683068" y="2240280"/>
            <a:ext cx="2684462"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descr="打神鞭"/>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0435" y="2814320"/>
            <a:ext cx="1606550" cy="1522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箭头 7"/>
          <p:cNvSpPr/>
          <p:nvPr/>
        </p:nvSpPr>
        <p:spPr>
          <a:xfrm>
            <a:off x="7178040" y="3451225"/>
            <a:ext cx="856615" cy="455295"/>
          </a:xfrm>
          <a:prstGeom prst="rightArrow">
            <a:avLst/>
          </a:prstGeom>
          <a:gradFill>
            <a:gsLst>
              <a:gs pos="0">
                <a:srgbClr val="FE4444"/>
              </a:gs>
              <a:gs pos="100000">
                <a:srgbClr val="832B2B"/>
              </a:gs>
            </a:gsLst>
            <a:lin ang="5400000" scaled="0"/>
          </a:gradFill>
          <a:ln>
            <a:gradFill>
              <a:gsLst>
                <a:gs pos="0">
                  <a:schemeClr val="accent1">
                    <a:lumMod val="5000"/>
                    <a:lumOff val="95000"/>
                  </a:schemeClr>
                </a:gs>
                <a:gs pos="3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90121" name="标题 3"/>
          <p:cNvSpPr>
            <a:spLocks noGrp="1" noChangeArrowheads="1"/>
          </p:cNvSpPr>
          <p:nvPr/>
        </p:nvSpPr>
        <p:spPr bwMode="auto">
          <a:xfrm>
            <a:off x="10890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3</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巩固和发展爱国统一战线</a:t>
            </a:r>
            <a:endParaRPr lang="zh-CN" altLang="en-US" sz="2800" dirty="0">
              <a:latin typeface="微软雅黑" panose="020B0503020204020204" pitchFamily="34" charset="-122"/>
              <a:ea typeface="微软雅黑" panose="020B0503020204020204" pitchFamily="34" charset="-122"/>
            </a:endParaRPr>
          </a:p>
        </p:txBody>
      </p:sp>
      <p:sp>
        <p:nvSpPr>
          <p:cNvPr id="17" name="TextBox 3"/>
          <p:cNvSpPr txBox="1">
            <a:spLocks noChangeArrowheads="1"/>
          </p:cNvSpPr>
          <p:nvPr/>
        </p:nvSpPr>
        <p:spPr bwMode="auto">
          <a:xfrm>
            <a:off x="8667433" y="3392805"/>
            <a:ext cx="1447800" cy="571500"/>
          </a:xfrm>
          <a:prstGeom prst="rect">
            <a:avLst/>
          </a:prstGeom>
          <a:noFill/>
          <a:ln w="28575">
            <a:solidFill>
              <a:srgbClr val="D13D55"/>
            </a:solidFill>
            <a:rou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zh-CN" altLang="en-US" sz="2400">
                <a:solidFill>
                  <a:schemeClr val="tx2"/>
                </a:solidFill>
                <a:ea typeface="宋体" panose="02010600030101010101" pitchFamily="2" charset="-122"/>
              </a:rPr>
              <a:t>统一战线</a:t>
            </a:r>
            <a:endParaRPr lang="zh-CN" altLang="en-US" sz="2400">
              <a:solidFill>
                <a:schemeClr val="tx2"/>
              </a:solidFill>
              <a:ea typeface="宋体" panose="02010600030101010101" pitchFamily="2" charset="-122"/>
            </a:endParaRPr>
          </a:p>
        </p:txBody>
      </p:sp>
      <p:sp>
        <p:nvSpPr>
          <p:cNvPr id="92163" name="TextBox 3"/>
          <p:cNvSpPr txBox="1">
            <a:spLocks noChangeArrowheads="1"/>
          </p:cNvSpPr>
          <p:nvPr/>
        </p:nvSpPr>
        <p:spPr bwMode="auto">
          <a:xfrm>
            <a:off x="3072130" y="6015355"/>
            <a:ext cx="4962525" cy="57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zh-CN" altLang="en-US" sz="2400">
                <a:latin typeface="黑体" panose="02010609060101010101" charset="-122"/>
                <a:ea typeface="黑体" panose="02010609060101010101" charset="-122"/>
                <a:cs typeface="黑体" panose="02010609060101010101" charset="-122"/>
              </a:rPr>
              <a:t>统一战线是中国共产党的一大法宝</a:t>
            </a:r>
            <a:endParaRPr lang="zh-CN" altLang="en-US" sz="2400">
              <a:latin typeface="黑体" panose="02010609060101010101" charset="-122"/>
              <a:ea typeface="黑体" panose="02010609060101010101" charset="-122"/>
              <a:cs typeface="黑体" panose="02010609060101010101" charset="-122"/>
            </a:endParaRPr>
          </a:p>
        </p:txBody>
      </p:sp>
      <p:pic>
        <p:nvPicPr>
          <p:cNvPr id="7" name="图片 6" descr="方天印"/>
          <p:cNvPicPr>
            <a:picLocks noChangeAspect="1"/>
          </p:cNvPicPr>
          <p:nvPr/>
        </p:nvPicPr>
        <p:blipFill>
          <a:blip r:embed="rId3"/>
          <a:srcRect l="20163" t="22376" r="20803" b="13900"/>
          <a:stretch>
            <a:fillRect/>
          </a:stretch>
        </p:blipFill>
        <p:spPr>
          <a:xfrm>
            <a:off x="4750435" y="4336415"/>
            <a:ext cx="1605915" cy="1564640"/>
          </a:xfrm>
          <a:prstGeom prst="rect">
            <a:avLst/>
          </a:prstGeom>
        </p:spPr>
      </p:pic>
      <p:pic>
        <p:nvPicPr>
          <p:cNvPr id="5" name="图片 4" descr="杏黄旗"/>
          <p:cNvPicPr>
            <a:picLocks noChangeAspect="1"/>
          </p:cNvPicPr>
          <p:nvPr/>
        </p:nvPicPr>
        <p:blipFill>
          <a:blip r:embed="rId4"/>
          <a:srcRect l="19661" r="14631"/>
          <a:stretch>
            <a:fillRect/>
          </a:stretch>
        </p:blipFill>
        <p:spPr>
          <a:xfrm>
            <a:off x="4750435" y="1390015"/>
            <a:ext cx="1637030" cy="14243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ppt_x</p:attrName>
                                        </p:attrNameLst>
                                      </p:cBhvr>
                                      <p:tavLst>
                                        <p:tav tm="0">
                                          <p:val>
                                            <p:strVal val="#ppt_x"/>
                                          </p:val>
                                        </p:tav>
                                        <p:tav tm="100000">
                                          <p:val>
                                            <p:strVal val="#ppt_x"/>
                                          </p:val>
                                        </p:tav>
                                      </p:tavLst>
                                    </p:anim>
                                    <p:anim calcmode="lin" valueType="num">
                                      <p:cBhvr>
                                        <p:cTn id="18" dur="500" fill="hold"/>
                                        <p:tgtEl>
                                          <p:spTgt spid="8"/>
                                        </p:tgtEl>
                                        <p:attrNameLst>
                                          <p:attrName>ppt_y</p:attrName>
                                        </p:attrNameLst>
                                      </p:cBhvr>
                                      <p:tavLst>
                                        <p:tav tm="0">
                                          <p:val>
                                            <p:strVal val="1+#ppt_h/2"/>
                                          </p:val>
                                        </p:tav>
                                        <p:tav tm="100000">
                                          <p:val>
                                            <p:strVal val="#ppt_y"/>
                                          </p:val>
                                        </p:tav>
                                      </p:tavLst>
                                    </p:anim>
                                  </p:childTnLst>
                                </p:cTn>
                              </p:par>
                              <p:par>
                                <p:cTn id="19" presetID="5" presetClass="entr" presetSubtype="1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checkerboard(across)">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92163"/>
                                        </p:tgtEl>
                                        <p:attrNameLst>
                                          <p:attrName>style.visibility</p:attrName>
                                        </p:attrNameLst>
                                      </p:cBhvr>
                                      <p:to>
                                        <p:strVal val="visible"/>
                                      </p:to>
                                    </p:set>
                                    <p:animEffect transition="in" filter="blinds(horizontal)">
                                      <p:cBhvr>
                                        <p:cTn id="26" dur="500"/>
                                        <p:tgtEl>
                                          <p:spTgt spid="92163"/>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box(in)">
                                      <p:cBhvr>
                                        <p:cTn id="31" dur="10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blinds(horizontal)">
                                      <p:cBhvr>
                                        <p:cTn id="3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7" grpId="0" bldLvl="0" animBg="1"/>
      <p:bldP spid="9216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extBox 3"/>
          <p:cNvSpPr txBox="1">
            <a:spLocks noChangeArrowheads="1"/>
          </p:cNvSpPr>
          <p:nvPr/>
        </p:nvSpPr>
        <p:spPr bwMode="auto">
          <a:xfrm>
            <a:off x="1089025" y="1482725"/>
            <a:ext cx="3731260" cy="570865"/>
          </a:xfrm>
          <a:prstGeom prst="rect">
            <a:avLst/>
          </a:prstGeom>
          <a:noFill/>
          <a:ln w="28575" cmpd="sng">
            <a:solidFill>
              <a:srgbClr val="D13D55"/>
            </a:solidFill>
            <a:prstDash val="soli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en-US" altLang="zh-CN" sz="2400">
                <a:latin typeface="宋体" panose="02010600030101010101" pitchFamily="2" charset="-122"/>
                <a:ea typeface="宋体" panose="02010600030101010101" pitchFamily="2" charset="-122"/>
              </a:rPr>
              <a:t> </a:t>
            </a:r>
            <a:r>
              <a:rPr lang="en-US" altLang="zh-CN" sz="2400">
                <a:latin typeface="黑体" panose="02010609060101010101" charset="-122"/>
                <a:ea typeface="黑体" panose="02010609060101010101" charset="-122"/>
                <a:cs typeface="黑体" panose="02010609060101010101" charset="-122"/>
              </a:rPr>
              <a:t>   </a:t>
            </a:r>
            <a:r>
              <a:rPr lang="zh-CN" altLang="en-US" sz="2400">
                <a:latin typeface="黑体" panose="02010609060101010101" charset="-122"/>
                <a:ea typeface="黑体" panose="02010609060101010101" charset="-122"/>
                <a:cs typeface="黑体" panose="02010609060101010101" charset="-122"/>
              </a:rPr>
              <a:t>统一战线的含义 </a:t>
            </a:r>
            <a:endParaRPr lang="zh-CN" altLang="en-US" sz="2400">
              <a:latin typeface="黑体" panose="02010609060101010101" charset="-122"/>
              <a:ea typeface="黑体" panose="02010609060101010101" charset="-122"/>
              <a:cs typeface="黑体" panose="02010609060101010101" charset="-122"/>
            </a:endParaRPr>
          </a:p>
        </p:txBody>
      </p:sp>
      <p:sp>
        <p:nvSpPr>
          <p:cNvPr id="91138" name="标题 3"/>
          <p:cNvSpPr>
            <a:spLocks noGrp="1" noChangeArrowheads="1"/>
          </p:cNvSpPr>
          <p:nvPr/>
        </p:nvSpPr>
        <p:spPr bwMode="auto">
          <a:xfrm>
            <a:off x="10890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3</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巩固和发展爱国统一战线</a:t>
            </a:r>
            <a:endParaRPr lang="zh-CN" altLang="en-US" sz="2800" dirty="0">
              <a:latin typeface="微软雅黑" panose="020B0503020204020204" pitchFamily="34" charset="-122"/>
              <a:ea typeface="微软雅黑" panose="020B0503020204020204" pitchFamily="34" charset="-122"/>
            </a:endParaRPr>
          </a:p>
        </p:txBody>
      </p:sp>
      <p:sp>
        <p:nvSpPr>
          <p:cNvPr id="2" name="TextBox 3"/>
          <p:cNvSpPr txBox="1">
            <a:spLocks noChangeArrowheads="1"/>
          </p:cNvSpPr>
          <p:nvPr/>
        </p:nvSpPr>
        <p:spPr bwMode="auto">
          <a:xfrm>
            <a:off x="1016000" y="2329180"/>
            <a:ext cx="10278110" cy="3448685"/>
          </a:xfrm>
          <a:prstGeom prst="rect">
            <a:avLst/>
          </a:prstGeom>
          <a:noFill/>
          <a:ln w="28575" cmpd="sng">
            <a:solidFill>
              <a:srgbClr val="D13D55"/>
            </a:solidFill>
            <a:prstDash val="soli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en-US" altLang="zh-CN" sz="2400">
                <a:latin typeface="宋体" panose="02010600030101010101" pitchFamily="2" charset="-122"/>
                <a:ea typeface="宋体" panose="02010600030101010101" pitchFamily="2" charset="-122"/>
              </a:rPr>
              <a:t> </a:t>
            </a:r>
            <a:r>
              <a:rPr lang="en-US" altLang="zh-CN" sz="2400">
                <a:latin typeface="黑体" panose="02010609060101010101" charset="-122"/>
                <a:ea typeface="黑体" panose="02010609060101010101" charset="-122"/>
                <a:cs typeface="黑体" panose="02010609060101010101" charset="-122"/>
              </a:rPr>
              <a:t>   </a:t>
            </a:r>
            <a:r>
              <a:rPr lang="zh-CN" altLang="en-US" sz="2400">
                <a:latin typeface="黑体" panose="02010609060101010101" charset="-122"/>
                <a:ea typeface="黑体" panose="02010609060101010101" charset="-122"/>
                <a:cs typeface="黑体" panose="02010609060101010101" charset="-122"/>
              </a:rPr>
              <a:t>统一战线有广义、狭义之分。</a:t>
            </a:r>
            <a:endParaRPr lang="zh-CN" altLang="en-US" sz="2400">
              <a:latin typeface="黑体" panose="02010609060101010101" charset="-122"/>
              <a:ea typeface="黑体" panose="02010609060101010101" charset="-122"/>
              <a:cs typeface="黑体" panose="02010609060101010101" charset="-122"/>
            </a:endParaRPr>
          </a:p>
          <a:p>
            <a:pPr>
              <a:lnSpc>
                <a:spcPct val="130000"/>
              </a:lnSpc>
            </a:pPr>
            <a:r>
              <a:rPr lang="zh-CN" altLang="en-US" sz="2400">
                <a:latin typeface="黑体" panose="02010609060101010101" charset="-122"/>
                <a:ea typeface="黑体" panose="02010609060101010101" charset="-122"/>
                <a:cs typeface="黑体" panose="02010609060101010101" charset="-122"/>
              </a:rPr>
              <a:t>    就广义而言，是指不同的社会政治力量在一定的历史条件下，为了实现一定的共同目标而建立的政治联盟或联合。</a:t>
            </a:r>
            <a:endParaRPr lang="zh-CN" altLang="en-US" sz="2400">
              <a:latin typeface="黑体" panose="02010609060101010101" charset="-122"/>
              <a:ea typeface="黑体" panose="02010609060101010101" charset="-122"/>
              <a:cs typeface="黑体" panose="02010609060101010101" charset="-122"/>
            </a:endParaRPr>
          </a:p>
          <a:p>
            <a:pPr>
              <a:lnSpc>
                <a:spcPct val="130000"/>
              </a:lnSpc>
            </a:pPr>
            <a:r>
              <a:rPr lang="zh-CN" altLang="en-US" sz="2400">
                <a:latin typeface="黑体" panose="02010609060101010101" charset="-122"/>
                <a:ea typeface="黑体" panose="02010609060101010101" charset="-122"/>
                <a:cs typeface="黑体" panose="02010609060101010101" charset="-122"/>
              </a:rPr>
              <a:t>    就狭义而言，是专指以马克思主义理论为指导，由无产阶级及其政党组织领导的统一战线。是无产阶级为了完成自己的历史使命，实现各个时期特定的战略目标和任务，团结本阶级各个阶层和政治派别，并同其他阶级、阶层、政党及一切可能团结的力量，在定的共同目标下结成的政治联盟。</a:t>
            </a:r>
            <a:endParaRPr lang="zh-CN" altLang="en-US" sz="2400">
              <a:latin typeface="黑体" panose="02010609060101010101" charset="-122"/>
              <a:ea typeface="黑体" panose="02010609060101010101" charset="-122"/>
              <a:cs typeface="黑体" panose="02010609060101010101" charset="-122"/>
            </a:endParaRPr>
          </a:p>
        </p:txBody>
      </p:sp>
    </p:spTree>
  </p:cSld>
  <p:clrMapOvr>
    <a:masterClrMapping/>
  </p:clrMapOvr>
  <p:transition>
    <p:random/>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extBox 3"/>
          <p:cNvSpPr txBox="1">
            <a:spLocks noChangeArrowheads="1"/>
          </p:cNvSpPr>
          <p:nvPr/>
        </p:nvSpPr>
        <p:spPr bwMode="auto">
          <a:xfrm>
            <a:off x="1089025" y="1482725"/>
            <a:ext cx="3731260" cy="570865"/>
          </a:xfrm>
          <a:prstGeom prst="rect">
            <a:avLst/>
          </a:prstGeom>
          <a:noFill/>
          <a:ln w="28575" cmpd="sng">
            <a:solidFill>
              <a:srgbClr val="D13D55"/>
            </a:solidFill>
            <a:prstDash val="soli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en-US" altLang="zh-CN" sz="2400">
                <a:latin typeface="宋体" panose="02010600030101010101" pitchFamily="2" charset="-122"/>
                <a:ea typeface="宋体" panose="02010600030101010101" pitchFamily="2" charset="-122"/>
              </a:rPr>
              <a:t> </a:t>
            </a:r>
            <a:r>
              <a:rPr lang="en-US" altLang="zh-CN" sz="2400">
                <a:latin typeface="黑体" panose="02010609060101010101" charset="-122"/>
                <a:ea typeface="黑体" panose="02010609060101010101" charset="-122"/>
                <a:cs typeface="黑体" panose="02010609060101010101" charset="-122"/>
              </a:rPr>
              <a:t>   </a:t>
            </a:r>
            <a:r>
              <a:rPr lang="en-US" altLang="zh-CN" sz="2400">
                <a:latin typeface="黑体" panose="02010609060101010101" charset="-122"/>
                <a:ea typeface="黑体" panose="02010609060101010101" charset="-122"/>
                <a:cs typeface="黑体" panose="02010609060101010101" charset="-122"/>
                <a:sym typeface="+mn-ea"/>
              </a:rPr>
              <a:t> </a:t>
            </a:r>
            <a:r>
              <a:rPr lang="zh-CN" altLang="en-US" sz="2400">
                <a:latin typeface="黑体" panose="02010609060101010101" charset="-122"/>
                <a:ea typeface="黑体" panose="02010609060101010101" charset="-122"/>
                <a:cs typeface="黑体" panose="02010609060101010101" charset="-122"/>
                <a:sym typeface="+mn-ea"/>
              </a:rPr>
              <a:t>统一战线的主题</a:t>
            </a:r>
            <a:r>
              <a:rPr lang="zh-CN" altLang="en-US" sz="2400">
                <a:latin typeface="黑体" panose="02010609060101010101" charset="-122"/>
                <a:ea typeface="黑体" panose="02010609060101010101" charset="-122"/>
                <a:cs typeface="黑体" panose="02010609060101010101" charset="-122"/>
              </a:rPr>
              <a:t> </a:t>
            </a:r>
            <a:endParaRPr lang="zh-CN" altLang="en-US" sz="2400">
              <a:latin typeface="黑体" panose="02010609060101010101" charset="-122"/>
              <a:ea typeface="黑体" panose="02010609060101010101" charset="-122"/>
              <a:cs typeface="黑体" panose="02010609060101010101" charset="-122"/>
            </a:endParaRPr>
          </a:p>
        </p:txBody>
      </p:sp>
      <p:sp>
        <p:nvSpPr>
          <p:cNvPr id="91138" name="标题 3"/>
          <p:cNvSpPr>
            <a:spLocks noGrp="1" noChangeArrowheads="1"/>
          </p:cNvSpPr>
          <p:nvPr/>
        </p:nvSpPr>
        <p:spPr bwMode="auto">
          <a:xfrm>
            <a:off x="10890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3</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巩固和发展爱国统一战线</a:t>
            </a:r>
            <a:endParaRPr lang="zh-CN" altLang="en-US" sz="2800" dirty="0">
              <a:latin typeface="微软雅黑" panose="020B0503020204020204" pitchFamily="34" charset="-122"/>
              <a:ea typeface="微软雅黑" panose="020B0503020204020204" pitchFamily="34" charset="-122"/>
            </a:endParaRPr>
          </a:p>
        </p:txBody>
      </p:sp>
      <p:sp>
        <p:nvSpPr>
          <p:cNvPr id="2" name="TextBox 3"/>
          <p:cNvSpPr txBox="1">
            <a:spLocks noChangeArrowheads="1"/>
          </p:cNvSpPr>
          <p:nvPr/>
        </p:nvSpPr>
        <p:spPr bwMode="auto">
          <a:xfrm>
            <a:off x="1016000" y="2329180"/>
            <a:ext cx="10278110" cy="2489200"/>
          </a:xfrm>
          <a:prstGeom prst="rect">
            <a:avLst/>
          </a:prstGeom>
          <a:noFill/>
          <a:ln w="28575" cmpd="sng">
            <a:solidFill>
              <a:srgbClr val="D13D55"/>
            </a:solidFill>
            <a:prstDash val="soli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en-US" altLang="zh-CN" sz="2400">
                <a:latin typeface="宋体" panose="02010600030101010101" pitchFamily="2" charset="-122"/>
                <a:ea typeface="宋体" panose="02010600030101010101" pitchFamily="2" charset="-122"/>
              </a:rPr>
              <a:t> </a:t>
            </a:r>
            <a:r>
              <a:rPr lang="en-US" altLang="zh-CN" sz="2400">
                <a:latin typeface="黑体" panose="02010609060101010101" charset="-122"/>
                <a:ea typeface="黑体" panose="02010609060101010101" charset="-122"/>
                <a:cs typeface="黑体" panose="02010609060101010101" charset="-122"/>
              </a:rPr>
              <a:t>   </a:t>
            </a:r>
            <a:r>
              <a:rPr lang="zh-CN" altLang="en-US" sz="2400">
                <a:latin typeface="黑体" panose="02010609060101010101" charset="-122"/>
                <a:ea typeface="黑体" panose="02010609060101010101" charset="-122"/>
                <a:cs typeface="黑体" panose="02010609060101010101" charset="-122"/>
              </a:rPr>
              <a:t>大团结大联合是统一战线的永恒主题。中国共产党建立统一战线的目的，是为实现共同奋斗目标凝心聚力。在中国革命、建设和改革的不同时期，无论统一战线性质、目标和任务怎样变化，这一主题从未改变。这是统一战线的安身立命之本，是统一战线取得成功的基本经验，是统一战线一切工作的出发点和落脚点，也是检验统战工作成效的基本依据。</a:t>
            </a:r>
            <a:endParaRPr lang="zh-CN" altLang="en-US" sz="2400">
              <a:latin typeface="黑体" panose="02010609060101010101" charset="-122"/>
              <a:ea typeface="黑体" panose="02010609060101010101" charset="-122"/>
              <a:cs typeface="黑体" panose="02010609060101010101" charset="-122"/>
            </a:endParaRPr>
          </a:p>
        </p:txBody>
      </p:sp>
    </p:spTree>
  </p:cSld>
  <p:clrMapOvr>
    <a:masterClrMapping/>
  </p:clrMapOvr>
  <p:transition>
    <p:rand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内容占位符 2"/>
          <p:cNvSpPr>
            <a:spLocks noGrp="1"/>
          </p:cNvSpPr>
          <p:nvPr>
            <p:ph idx="1" hasCustomPrompt="1"/>
          </p:nvPr>
        </p:nvSpPr>
        <p:spPr>
          <a:xfrm>
            <a:off x="1050925" y="1409700"/>
            <a:ext cx="10205720" cy="4835525"/>
          </a:xfrm>
        </p:spPr>
        <p:txBody>
          <a:bodyPr vert="horz" wrap="square" lIns="91440" tIns="45720" rIns="91440" bIns="45720" rtlCol="0" anchor="t">
            <a:normAutofit/>
          </a:bodyPr>
          <a:p>
            <a:pPr marL="0" marR="0" lvl="0" indent="0" algn="l" defTabSz="685800" rtl="0" fontAlgn="auto">
              <a:lnSpc>
                <a:spcPts val="4000"/>
              </a:lnSpc>
              <a:spcBef>
                <a:spcPts val="0"/>
              </a:spcBef>
              <a:spcAft>
                <a:spcPts val="0"/>
              </a:spcAft>
              <a:buClr>
                <a:schemeClr val="accent1"/>
              </a:buClr>
              <a:buSzPct val="100000"/>
              <a:buFont typeface="Arial" panose="020B0604020202020204" pitchFamily="34" charset="0"/>
              <a:buNone/>
              <a:defRPr/>
            </a:pPr>
            <a:r>
              <a:rPr lang="en-US" altLang="zh-CN" sz="2400" strike="noStrike" noProof="1" dirty="0">
                <a:latin typeface="宋体" panose="02010600030101010101" pitchFamily="2" charset="-122"/>
                <a:ea typeface="宋体" panose="02010600030101010101" pitchFamily="2" charset="-122"/>
              </a:rPr>
              <a:t>    </a:t>
            </a:r>
            <a:r>
              <a:rPr lang="zh-CN" altLang="en-US" sz="2400" strike="noStrike" noProof="1" dirty="0">
                <a:latin typeface="黑体" panose="02010609060101010101" charset="-122"/>
                <a:ea typeface="黑体" panose="02010609060101010101" charset="-122"/>
                <a:cs typeface="黑体" panose="02010609060101010101" charset="-122"/>
              </a:rPr>
              <a:t>南边羊群嘲笑北边的羊群没有眼光。</a:t>
            </a:r>
            <a:endParaRPr lang="zh-CN" altLang="en-US" sz="2400" strike="noStrike" noProof="1" dirty="0">
              <a:latin typeface="黑体" panose="02010609060101010101" charset="-122"/>
              <a:ea typeface="黑体" panose="02010609060101010101" charset="-122"/>
              <a:cs typeface="黑体" panose="02010609060101010101" charset="-122"/>
            </a:endParaRPr>
          </a:p>
          <a:p>
            <a:pPr marL="0" marR="0" lvl="0" indent="0" algn="l" defTabSz="685800" rtl="0" fontAlgn="auto">
              <a:lnSpc>
                <a:spcPts val="4000"/>
              </a:lnSpc>
              <a:spcBef>
                <a:spcPts val="0"/>
              </a:spcBef>
              <a:spcAft>
                <a:spcPts val="0"/>
              </a:spcAft>
              <a:buClr>
                <a:schemeClr val="accent1"/>
              </a:buClr>
              <a:buSzPct val="100000"/>
              <a:buFont typeface="Arial" panose="020B0604020202020204" pitchFamily="34" charset="0"/>
              <a:buNone/>
              <a:defRPr/>
            </a:pPr>
            <a:r>
              <a:rPr lang="zh-CN" altLang="en-US" sz="2400" strike="noStrike" noProof="1" dirty="0">
                <a:latin typeface="黑体" panose="02010609060101010101" charset="-122"/>
                <a:ea typeface="黑体" panose="02010609060101010101" charset="-122"/>
                <a:cs typeface="黑体" panose="02010609060101010101" charset="-122"/>
              </a:rPr>
              <a:t>    北边羊群非常后悔，要求更换天敌。上帝说：</a:t>
            </a:r>
            <a:r>
              <a:rPr lang="en-US" altLang="zh-CN" sz="2400" strike="noStrike" noProof="1" dirty="0">
                <a:latin typeface="黑体" panose="02010609060101010101" charset="-122"/>
                <a:ea typeface="黑体" panose="02010609060101010101" charset="-122"/>
                <a:cs typeface="黑体" panose="02010609060101010101" charset="-122"/>
              </a:rPr>
              <a:t>“</a:t>
            </a:r>
            <a:r>
              <a:rPr lang="zh-CN" altLang="en-US" sz="2400" strike="noStrike" noProof="1" dirty="0">
                <a:latin typeface="黑体" panose="02010609060101010101" charset="-122"/>
                <a:ea typeface="黑体" panose="02010609060101010101" charset="-122"/>
                <a:cs typeface="黑体" panose="02010609060101010101" charset="-122"/>
              </a:rPr>
              <a:t>天敌一旦确定，就不能更改，唯一的权利就是在两头狮子中选择。</a:t>
            </a:r>
            <a:r>
              <a:rPr lang="en-US" altLang="zh-CN" sz="2400" strike="noStrike" noProof="1" dirty="0">
                <a:latin typeface="黑体" panose="02010609060101010101" charset="-122"/>
                <a:ea typeface="黑体" panose="02010609060101010101" charset="-122"/>
                <a:cs typeface="黑体" panose="02010609060101010101" charset="-122"/>
                <a:sym typeface="+mn-ea"/>
              </a:rPr>
              <a:t>”</a:t>
            </a:r>
            <a:endParaRPr lang="en-US" altLang="zh-CN" sz="2400" strike="noStrike" noProof="1" dirty="0">
              <a:latin typeface="黑体" panose="02010609060101010101" charset="-122"/>
              <a:ea typeface="黑体" panose="02010609060101010101" charset="-122"/>
              <a:cs typeface="黑体" panose="02010609060101010101" charset="-122"/>
              <a:sym typeface="+mn-ea"/>
            </a:endParaRPr>
          </a:p>
          <a:p>
            <a:pPr marL="0" marR="0" lvl="0" indent="0" algn="l" defTabSz="685800" rtl="0" fontAlgn="auto">
              <a:lnSpc>
                <a:spcPts val="4000"/>
              </a:lnSpc>
              <a:spcBef>
                <a:spcPts val="0"/>
              </a:spcBef>
              <a:spcAft>
                <a:spcPts val="0"/>
              </a:spcAft>
              <a:buClr>
                <a:schemeClr val="accent1"/>
              </a:buClr>
              <a:buSzPct val="100000"/>
              <a:buFont typeface="Arial" panose="020B0604020202020204" pitchFamily="34" charset="0"/>
              <a:buNone/>
              <a:defRPr/>
            </a:pPr>
            <a:r>
              <a:rPr lang="en-US" altLang="zh-CN" sz="2400" strike="noStrike" noProof="1" dirty="0">
                <a:latin typeface="黑体" panose="02010609060101010101" charset="-122"/>
                <a:ea typeface="黑体" panose="02010609060101010101" charset="-122"/>
                <a:cs typeface="黑体" panose="02010609060101010101" charset="-122"/>
                <a:sym typeface="+mn-ea"/>
              </a:rPr>
              <a:t>    </a:t>
            </a:r>
            <a:r>
              <a:rPr lang="zh-CN" altLang="en-US" sz="2400" strike="noStrike" noProof="1" dirty="0">
                <a:latin typeface="黑体" panose="02010609060101010101" charset="-122"/>
                <a:ea typeface="黑体" panose="02010609060101010101" charset="-122"/>
                <a:cs typeface="黑体" panose="02010609060101010101" charset="-122"/>
              </a:rPr>
              <a:t>北边羊群开了集体大会，终于想出了一个对策。</a:t>
            </a:r>
            <a:endParaRPr lang="zh-CN" altLang="en-US" sz="2400" strike="noStrike" noProof="1" dirty="0">
              <a:latin typeface="黑体" panose="02010609060101010101" charset="-122"/>
              <a:ea typeface="黑体" panose="02010609060101010101" charset="-122"/>
              <a:cs typeface="黑体" panose="02010609060101010101" charset="-122"/>
            </a:endParaRPr>
          </a:p>
          <a:p>
            <a:pPr marL="0" marR="0" lvl="0" indent="0" algn="l" defTabSz="685800" rtl="0" fontAlgn="auto">
              <a:lnSpc>
                <a:spcPts val="4000"/>
              </a:lnSpc>
              <a:spcBef>
                <a:spcPts val="0"/>
              </a:spcBef>
              <a:spcAft>
                <a:spcPts val="0"/>
              </a:spcAft>
              <a:buClr>
                <a:schemeClr val="accent1"/>
              </a:buClr>
              <a:buSzPct val="100000"/>
              <a:buFont typeface="Arial" panose="020B0604020202020204" pitchFamily="34" charset="0"/>
              <a:buNone/>
              <a:defRPr/>
            </a:pPr>
            <a:r>
              <a:rPr lang="zh-CN" altLang="en-US" sz="2400" strike="noStrike" noProof="1" dirty="0">
                <a:latin typeface="黑体" panose="02010609060101010101" charset="-122"/>
                <a:ea typeface="黑体" panose="02010609060101010101" charset="-122"/>
                <a:cs typeface="黑体" panose="02010609060101010101" charset="-122"/>
              </a:rPr>
              <a:t>    </a:t>
            </a:r>
            <a:r>
              <a:rPr lang="zh-CN" altLang="en-US" sz="2400" strike="noStrike" noProof="0" dirty="0">
                <a:ln>
                  <a:noFill/>
                </a:ln>
                <a:solidFill>
                  <a:srgbClr val="FF0000"/>
                </a:solidFill>
                <a:effectLst/>
                <a:uLnTx/>
                <a:uFillTx/>
                <a:latin typeface="黑体" panose="02010609060101010101" charset="-122"/>
                <a:ea typeface="黑体" panose="02010609060101010101" charset="-122"/>
                <a:cs typeface="黑体" panose="02010609060101010101" charset="-122"/>
                <a:sym typeface="+mn-ea"/>
              </a:rPr>
              <a:t>他们把两头狮子不断更换，让一只狮子吃得膘肥体壮，让一只狮子饿得皮包骨头，眼看瘦狮子快要饿死了，羊群才请上帝换一头。就这样，羊群居然过上了安稳的生活，大大改善了自己的境遇。</a:t>
            </a:r>
            <a:r>
              <a:rPr lang="zh-CN" altLang="en-US" sz="2400" strike="noStrike" noProof="0" dirty="0">
                <a:ln>
                  <a:noFill/>
                </a:ln>
                <a:effectLst/>
                <a:uLnTx/>
                <a:uFillTx/>
                <a:latin typeface="黑体" panose="02010609060101010101" charset="-122"/>
                <a:ea typeface="黑体" panose="02010609060101010101" charset="-122"/>
                <a:cs typeface="黑体" panose="02010609060101010101" charset="-122"/>
                <a:sym typeface="+mn-ea"/>
              </a:rPr>
              <a:t>   </a:t>
            </a:r>
            <a:endParaRPr lang="zh-CN" altLang="en-US" sz="2400" strike="noStrike" noProof="1" dirty="0">
              <a:latin typeface="黑体" panose="02010609060101010101" charset="-122"/>
              <a:ea typeface="黑体" panose="02010609060101010101" charset="-122"/>
              <a:cs typeface="黑体" panose="02010609060101010101" charset="-122"/>
            </a:endParaRPr>
          </a:p>
        </p:txBody>
      </p:sp>
      <p:sp>
        <p:nvSpPr>
          <p:cNvPr id="24578" name="标题 3"/>
          <p:cNvSpPr>
            <a:spLocks noGrp="1"/>
          </p:cNvSpPr>
          <p:nvPr/>
        </p:nvSpPr>
        <p:spPr>
          <a:xfrm>
            <a:off x="1065213" y="76200"/>
            <a:ext cx="9980612" cy="1096963"/>
          </a:xfrm>
          <a:prstGeom prst="rect">
            <a:avLst/>
          </a:prstGeom>
          <a:noFill/>
          <a:ln w="9525">
            <a:noFill/>
          </a:ln>
        </p:spPr>
        <p:txBody>
          <a:bodyPr lIns="0" tIns="45720" rIns="0" bIns="45720" anchor="b"/>
          <a:p>
            <a:pPr>
              <a:lnSpc>
                <a:spcPct val="90000"/>
              </a:lnSpc>
            </a:pPr>
            <a:r>
              <a:rPr lang="zh-CN" altLang="en-US" sz="2800" dirty="0">
                <a:latin typeface="微软雅黑" panose="020B0503020204020204" pitchFamily="34" charset="-122"/>
                <a:ea typeface="微软雅黑" panose="020B0503020204020204" pitchFamily="34" charset="-122"/>
              </a:rPr>
              <a:t>理解</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政治</a:t>
            </a:r>
            <a:r>
              <a:rPr lang="en-US" altLang="zh-CN"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p:txBody>
      </p:sp>
    </p:spTree>
  </p:cSld>
  <p:clrMapOvr>
    <a:masterClrMapping/>
  </p:clrMapOvr>
  <p:transition>
    <p:random/>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extBox 3"/>
          <p:cNvSpPr txBox="1">
            <a:spLocks noChangeArrowheads="1"/>
          </p:cNvSpPr>
          <p:nvPr/>
        </p:nvSpPr>
        <p:spPr bwMode="auto">
          <a:xfrm>
            <a:off x="1089025" y="1482725"/>
            <a:ext cx="4381500" cy="570865"/>
          </a:xfrm>
          <a:prstGeom prst="rect">
            <a:avLst/>
          </a:prstGeom>
          <a:noFill/>
          <a:ln w="28575" cmpd="sng">
            <a:solidFill>
              <a:srgbClr val="D13D55"/>
            </a:solidFill>
            <a:prstDash val="soli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gn="ctr">
              <a:lnSpc>
                <a:spcPct val="130000"/>
              </a:lnSpc>
            </a:pPr>
            <a:r>
              <a:rPr lang="zh-CN" altLang="en-US" sz="2400">
                <a:latin typeface="黑体" panose="02010609060101010101" charset="-122"/>
                <a:ea typeface="黑体" panose="02010609060101010101" charset="-122"/>
                <a:cs typeface="黑体" panose="02010609060101010101" charset="-122"/>
                <a:sym typeface="+mn-ea"/>
              </a:rPr>
              <a:t>统一战线的两面旗帜</a:t>
            </a:r>
            <a:endParaRPr lang="zh-CN" altLang="en-US" sz="2400">
              <a:latin typeface="黑体" panose="02010609060101010101" charset="-122"/>
              <a:ea typeface="黑体" panose="02010609060101010101" charset="-122"/>
              <a:cs typeface="黑体" panose="02010609060101010101" charset="-122"/>
            </a:endParaRPr>
          </a:p>
        </p:txBody>
      </p:sp>
      <p:sp>
        <p:nvSpPr>
          <p:cNvPr id="91138" name="标题 3"/>
          <p:cNvSpPr>
            <a:spLocks noGrp="1" noChangeArrowheads="1"/>
          </p:cNvSpPr>
          <p:nvPr/>
        </p:nvSpPr>
        <p:spPr bwMode="auto">
          <a:xfrm>
            <a:off x="10890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3</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巩固和发展爱国统一战线</a:t>
            </a:r>
            <a:endParaRPr lang="zh-CN" altLang="en-US" sz="2800" dirty="0">
              <a:latin typeface="微软雅黑" panose="020B0503020204020204" pitchFamily="34" charset="-122"/>
              <a:ea typeface="微软雅黑" panose="020B0503020204020204" pitchFamily="34" charset="-122"/>
            </a:endParaRPr>
          </a:p>
        </p:txBody>
      </p:sp>
      <p:sp>
        <p:nvSpPr>
          <p:cNvPr id="2" name="TextBox 3"/>
          <p:cNvSpPr txBox="1">
            <a:spLocks noChangeArrowheads="1"/>
          </p:cNvSpPr>
          <p:nvPr/>
        </p:nvSpPr>
        <p:spPr bwMode="auto">
          <a:xfrm>
            <a:off x="1089025" y="2132965"/>
            <a:ext cx="10278110" cy="2009775"/>
          </a:xfrm>
          <a:prstGeom prst="rect">
            <a:avLst/>
          </a:prstGeom>
          <a:noFill/>
          <a:ln w="28575" cmpd="sng">
            <a:solidFill>
              <a:srgbClr val="D13D55"/>
            </a:solidFill>
            <a:prstDash val="soli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en-US" altLang="zh-CN" sz="2400">
                <a:latin typeface="宋体" panose="02010600030101010101" pitchFamily="2" charset="-122"/>
                <a:ea typeface="宋体" panose="02010600030101010101" pitchFamily="2" charset="-122"/>
              </a:rPr>
              <a:t> </a:t>
            </a:r>
            <a:r>
              <a:rPr lang="en-US" altLang="zh-CN" sz="2400">
                <a:latin typeface="黑体" panose="02010609060101010101" charset="-122"/>
                <a:ea typeface="黑体" panose="02010609060101010101" charset="-122"/>
                <a:cs typeface="黑体" panose="02010609060101010101" charset="-122"/>
              </a:rPr>
              <a:t>   </a:t>
            </a:r>
            <a:r>
              <a:rPr lang="zh-CN" altLang="en-US" sz="2400">
                <a:latin typeface="黑体" panose="02010609060101010101" charset="-122"/>
                <a:ea typeface="黑体" panose="02010609060101010101" charset="-122"/>
                <a:cs typeface="黑体" panose="02010609060101010101" charset="-122"/>
              </a:rPr>
              <a:t>高举</a:t>
            </a:r>
            <a:r>
              <a:rPr lang="zh-CN" altLang="en-US" sz="2400">
                <a:solidFill>
                  <a:srgbClr val="FF0000"/>
                </a:solidFill>
                <a:latin typeface="黑体" panose="02010609060101010101" charset="-122"/>
                <a:ea typeface="黑体" panose="02010609060101010101" charset="-122"/>
                <a:cs typeface="黑体" panose="02010609060101010101" charset="-122"/>
              </a:rPr>
              <a:t>爱国主义和社会主义</a:t>
            </a:r>
            <a:r>
              <a:rPr lang="zh-CN" altLang="en-US" sz="2400">
                <a:latin typeface="黑体" panose="02010609060101010101" charset="-122"/>
                <a:ea typeface="黑体" panose="02010609060101010101" charset="-122"/>
                <a:cs typeface="黑体" panose="02010609060101010101" charset="-122"/>
              </a:rPr>
              <a:t>两面旗帜，一直是新时期统一战线的显著标志。  </a:t>
            </a:r>
            <a:endParaRPr lang="zh-CN" altLang="en-US" sz="2400">
              <a:latin typeface="黑体" panose="02010609060101010101" charset="-122"/>
              <a:ea typeface="黑体" panose="02010609060101010101" charset="-122"/>
              <a:cs typeface="黑体" panose="02010609060101010101" charset="-122"/>
            </a:endParaRPr>
          </a:p>
          <a:p>
            <a:pPr>
              <a:lnSpc>
                <a:spcPct val="130000"/>
              </a:lnSpc>
            </a:pPr>
            <a:r>
              <a:rPr lang="zh-CN" altLang="en-US" sz="2400">
                <a:latin typeface="黑体" panose="02010609060101010101" charset="-122"/>
                <a:ea typeface="黑体" panose="02010609060101010101" charset="-122"/>
                <a:cs typeface="黑体" panose="02010609060101010101" charset="-122"/>
              </a:rPr>
              <a:t>    党的十八大以来，习近平总书记提出实现中华民族伟大复兴的中国梦，反映了中华儿女的共同利益、共同期盼、共同愿景，是新的历史条件下统一战线团结海内外同胞的最大公约数。</a:t>
            </a:r>
            <a:endParaRPr lang="zh-CN" altLang="en-US" sz="2400">
              <a:latin typeface="黑体" panose="02010609060101010101" charset="-122"/>
              <a:ea typeface="黑体" panose="02010609060101010101" charset="-122"/>
              <a:cs typeface="黑体" panose="02010609060101010101" charset="-122"/>
            </a:endParaRPr>
          </a:p>
        </p:txBody>
      </p:sp>
    </p:spTree>
  </p:cSld>
  <p:clrMapOvr>
    <a:masterClrMapping/>
  </p:clrMapOvr>
  <p:transition>
    <p:random/>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3"/>
          <p:cNvSpPr>
            <a:spLocks noGrp="1" noChangeArrowheads="1"/>
          </p:cNvSpPr>
          <p:nvPr/>
        </p:nvSpPr>
        <p:spPr bwMode="auto">
          <a:xfrm>
            <a:off x="10890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3</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巩固和发展爱国统一战线</a:t>
            </a:r>
            <a:endParaRPr lang="zh-CN" altLang="en-US" sz="2800" dirty="0">
              <a:latin typeface="微软雅黑" panose="020B0503020204020204" pitchFamily="34" charset="-122"/>
              <a:ea typeface="微软雅黑" panose="020B0503020204020204" pitchFamily="34" charset="-122"/>
            </a:endParaRPr>
          </a:p>
        </p:txBody>
      </p:sp>
      <p:sp>
        <p:nvSpPr>
          <p:cNvPr id="3" name="TextBox 3"/>
          <p:cNvSpPr txBox="1">
            <a:spLocks noChangeArrowheads="1"/>
          </p:cNvSpPr>
          <p:nvPr/>
        </p:nvSpPr>
        <p:spPr bwMode="auto">
          <a:xfrm>
            <a:off x="956945" y="1704975"/>
            <a:ext cx="10278110" cy="3928110"/>
          </a:xfrm>
          <a:prstGeom prst="rect">
            <a:avLst/>
          </a:prstGeom>
          <a:noFill/>
          <a:ln w="28575" cmpd="sng">
            <a:solidFill>
              <a:srgbClr val="D13D55"/>
            </a:solidFill>
            <a:prstDash val="soli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en-US" altLang="zh-CN" sz="2400">
                <a:latin typeface="宋体" panose="02010600030101010101" pitchFamily="2" charset="-122"/>
                <a:ea typeface="宋体" panose="02010600030101010101" pitchFamily="2" charset="-122"/>
              </a:rPr>
              <a:t> </a:t>
            </a:r>
            <a:r>
              <a:rPr lang="en-US" altLang="zh-CN" sz="2400">
                <a:latin typeface="黑体" panose="02010609060101010101" charset="-122"/>
                <a:ea typeface="黑体" panose="02010609060101010101" charset="-122"/>
                <a:cs typeface="黑体" panose="02010609060101010101" charset="-122"/>
              </a:rPr>
              <a:t>   </a:t>
            </a:r>
            <a:r>
              <a:rPr lang="zh-CN" altLang="en-US" sz="2400">
                <a:latin typeface="黑体" panose="02010609060101010101" charset="-122"/>
                <a:ea typeface="黑体" panose="02010609060101010101" charset="-122"/>
                <a:cs typeface="黑体" panose="02010609060101010101" charset="-122"/>
              </a:rPr>
              <a:t>在这两面旗帜下，中国共产党领导的统一战线已发展成为一个十分广泛的联盟。</a:t>
            </a:r>
            <a:endParaRPr lang="zh-CN" altLang="en-US" sz="2400">
              <a:latin typeface="黑体" panose="02010609060101010101" charset="-122"/>
              <a:ea typeface="黑体" panose="02010609060101010101" charset="-122"/>
              <a:cs typeface="黑体" panose="02010609060101010101" charset="-122"/>
            </a:endParaRPr>
          </a:p>
          <a:p>
            <a:pPr>
              <a:lnSpc>
                <a:spcPct val="130000"/>
              </a:lnSpc>
            </a:pPr>
            <a:r>
              <a:rPr lang="zh-CN" altLang="en-US" sz="2400">
                <a:latin typeface="黑体" panose="02010609060101010101" charset="-122"/>
                <a:ea typeface="黑体" panose="02010609060101010101" charset="-122"/>
                <a:cs typeface="黑体" panose="02010609060101010101" charset="-122"/>
              </a:rPr>
              <a:t>    它既包括了大陆范围内以爱国主义和社会主义为政治基础，团结</a:t>
            </a:r>
            <a:r>
              <a:rPr lang="zh-CN" altLang="en-US" sz="2400">
                <a:solidFill>
                  <a:srgbClr val="FF0000"/>
                </a:solidFill>
                <a:latin typeface="黑体" panose="02010609060101010101" charset="-122"/>
                <a:ea typeface="黑体" panose="02010609060101010101" charset="-122"/>
                <a:cs typeface="黑体" panose="02010609060101010101" charset="-122"/>
              </a:rPr>
              <a:t>全体社会主义劳动者、社会主义事业建设者和拥护社会主义的爱国者</a:t>
            </a:r>
            <a:r>
              <a:rPr lang="zh-CN" altLang="en-US" sz="2400">
                <a:latin typeface="黑体" panose="02010609060101010101" charset="-122"/>
                <a:ea typeface="黑体" panose="02010609060101010101" charset="-122"/>
                <a:cs typeface="黑体" panose="02010609060101010101" charset="-122"/>
              </a:rPr>
              <a:t>的联盟；</a:t>
            </a:r>
            <a:endParaRPr lang="zh-CN" altLang="en-US" sz="2400">
              <a:latin typeface="黑体" panose="02010609060101010101" charset="-122"/>
              <a:ea typeface="黑体" panose="02010609060101010101" charset="-122"/>
              <a:cs typeface="黑体" panose="02010609060101010101" charset="-122"/>
            </a:endParaRPr>
          </a:p>
          <a:p>
            <a:pPr>
              <a:lnSpc>
                <a:spcPct val="130000"/>
              </a:lnSpc>
            </a:pPr>
            <a:r>
              <a:rPr lang="zh-CN" altLang="en-US" sz="2400">
                <a:latin typeface="黑体" panose="02010609060101010101" charset="-122"/>
                <a:ea typeface="黑体" panose="02010609060101010101" charset="-122"/>
                <a:cs typeface="黑体" panose="02010609060101010101" charset="-122"/>
              </a:rPr>
              <a:t>    又包括了大陆范围外以爱国、拥护祖国统一和致力于中华民族伟大复兴为政治基础，团结</a:t>
            </a:r>
            <a:r>
              <a:rPr lang="zh-CN" altLang="en-US" sz="2400">
                <a:solidFill>
                  <a:srgbClr val="FF0000"/>
                </a:solidFill>
                <a:latin typeface="黑体" panose="02010609060101010101" charset="-122"/>
                <a:ea typeface="黑体" panose="02010609060101010101" charset="-122"/>
                <a:cs typeface="黑体" panose="02010609060101010101" charset="-122"/>
              </a:rPr>
              <a:t>港澳同胞、台湾同胞和海外侨胞</a:t>
            </a:r>
            <a:r>
              <a:rPr lang="zh-CN" altLang="en-US" sz="2400">
                <a:latin typeface="黑体" panose="02010609060101010101" charset="-122"/>
                <a:ea typeface="黑体" panose="02010609060101010101" charset="-122"/>
                <a:cs typeface="黑体" panose="02010609060101010101" charset="-122"/>
              </a:rPr>
              <a:t>的联盟。</a:t>
            </a:r>
            <a:endParaRPr lang="zh-CN" altLang="en-US" sz="2400">
              <a:latin typeface="黑体" panose="02010609060101010101" charset="-122"/>
              <a:ea typeface="黑体" panose="02010609060101010101" charset="-122"/>
              <a:cs typeface="黑体" panose="02010609060101010101" charset="-122"/>
            </a:endParaRPr>
          </a:p>
          <a:p>
            <a:pPr>
              <a:lnSpc>
                <a:spcPct val="130000"/>
              </a:lnSpc>
            </a:pPr>
            <a:r>
              <a:rPr lang="zh-CN" altLang="en-US" sz="2400">
                <a:latin typeface="黑体" panose="02010609060101010101" charset="-122"/>
                <a:ea typeface="黑体" panose="02010609060101010101" charset="-122"/>
                <a:cs typeface="黑体" panose="02010609060101010101" charset="-122"/>
              </a:rPr>
              <a:t>    在爱国主义和社会主义两面旗帜下，两个范围的联盟构成爱国统一战线的整体，充分体现了整个中华民族的大团结大联合。</a:t>
            </a:r>
            <a:endParaRPr lang="zh-CN" altLang="en-US" sz="2400">
              <a:latin typeface="黑体" panose="02010609060101010101" charset="-122"/>
              <a:ea typeface="黑体" panose="02010609060101010101" charset="-122"/>
              <a:cs typeface="黑体" panose="02010609060101010101" charset="-122"/>
            </a:endParaRPr>
          </a:p>
        </p:txBody>
      </p:sp>
    </p:spTree>
  </p:cSld>
  <p:clrMapOvr>
    <a:masterClrMapping/>
  </p:clrMapOvr>
  <p:transition>
    <p:random/>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extBox 3"/>
          <p:cNvSpPr txBox="1">
            <a:spLocks noChangeArrowheads="1"/>
          </p:cNvSpPr>
          <p:nvPr/>
        </p:nvSpPr>
        <p:spPr bwMode="auto">
          <a:xfrm>
            <a:off x="1089025" y="1482725"/>
            <a:ext cx="5290185" cy="570865"/>
          </a:xfrm>
          <a:prstGeom prst="rect">
            <a:avLst/>
          </a:prstGeom>
          <a:noFill/>
          <a:ln w="28575" cmpd="sng">
            <a:solidFill>
              <a:srgbClr val="D13D55"/>
            </a:solidFill>
            <a:prstDash val="soli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gn="ctr">
              <a:lnSpc>
                <a:spcPct val="130000"/>
              </a:lnSpc>
            </a:pPr>
            <a:r>
              <a:rPr lang="zh-CN" altLang="en-US" sz="2400">
                <a:latin typeface="黑体" panose="02010609060101010101" charset="-122"/>
                <a:ea typeface="黑体" panose="02010609060101010101" charset="-122"/>
                <a:cs typeface="黑体" panose="02010609060101010101" charset="-122"/>
                <a:sym typeface="+mn-ea"/>
              </a:rPr>
              <a:t>统一战线面临的新形势和发展变化</a:t>
            </a:r>
            <a:endParaRPr lang="zh-CN" altLang="en-US" sz="2400">
              <a:latin typeface="黑体" panose="02010609060101010101" charset="-122"/>
              <a:ea typeface="黑体" panose="02010609060101010101" charset="-122"/>
              <a:cs typeface="黑体" panose="02010609060101010101" charset="-122"/>
              <a:sym typeface="+mn-ea"/>
            </a:endParaRPr>
          </a:p>
        </p:txBody>
      </p:sp>
      <p:sp>
        <p:nvSpPr>
          <p:cNvPr id="91138" name="标题 3"/>
          <p:cNvSpPr>
            <a:spLocks noGrp="1" noChangeArrowheads="1"/>
          </p:cNvSpPr>
          <p:nvPr/>
        </p:nvSpPr>
        <p:spPr bwMode="auto">
          <a:xfrm>
            <a:off x="10890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3</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巩固和发展爱国统一战线</a:t>
            </a:r>
            <a:endParaRPr lang="zh-CN" altLang="en-US" sz="2800" dirty="0">
              <a:latin typeface="微软雅黑" panose="020B0503020204020204" pitchFamily="34" charset="-122"/>
              <a:ea typeface="微软雅黑" panose="020B0503020204020204" pitchFamily="34" charset="-122"/>
            </a:endParaRPr>
          </a:p>
        </p:txBody>
      </p:sp>
      <p:sp>
        <p:nvSpPr>
          <p:cNvPr id="2" name="TextBox 3"/>
          <p:cNvSpPr txBox="1">
            <a:spLocks noChangeArrowheads="1"/>
          </p:cNvSpPr>
          <p:nvPr/>
        </p:nvSpPr>
        <p:spPr bwMode="auto">
          <a:xfrm>
            <a:off x="1089025" y="2423795"/>
            <a:ext cx="10278110" cy="2009775"/>
          </a:xfrm>
          <a:prstGeom prst="rect">
            <a:avLst/>
          </a:prstGeom>
          <a:noFill/>
          <a:ln w="28575" cmpd="sng">
            <a:solidFill>
              <a:srgbClr val="D13D55"/>
            </a:solidFill>
            <a:prstDash val="soli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en-US" altLang="zh-CN" sz="2400">
                <a:latin typeface="宋体" panose="02010600030101010101" pitchFamily="2" charset="-122"/>
                <a:ea typeface="宋体" panose="02010600030101010101" pitchFamily="2" charset="-122"/>
              </a:rPr>
              <a:t> </a:t>
            </a:r>
            <a:r>
              <a:rPr lang="en-US" altLang="zh-CN" sz="2400">
                <a:latin typeface="黑体" panose="02010609060101010101" charset="-122"/>
                <a:ea typeface="黑体" panose="02010609060101010101" charset="-122"/>
                <a:cs typeface="黑体" panose="02010609060101010101" charset="-122"/>
              </a:rPr>
              <a:t>   </a:t>
            </a:r>
            <a:r>
              <a:rPr lang="zh-CN" altLang="en-US" sz="2400">
                <a:latin typeface="黑体" panose="02010609060101010101" charset="-122"/>
                <a:ea typeface="黑体" panose="02010609060101010101" charset="-122"/>
                <a:cs typeface="黑体" panose="02010609060101010101" charset="-122"/>
              </a:rPr>
              <a:t>（1）所有制形式更加多样</a:t>
            </a:r>
            <a:endParaRPr lang="zh-CN" altLang="en-US" sz="2400">
              <a:latin typeface="黑体" panose="02010609060101010101" charset="-122"/>
              <a:ea typeface="黑体" panose="02010609060101010101" charset="-122"/>
              <a:cs typeface="黑体" panose="02010609060101010101" charset="-122"/>
            </a:endParaRPr>
          </a:p>
          <a:p>
            <a:pPr>
              <a:lnSpc>
                <a:spcPct val="130000"/>
              </a:lnSpc>
            </a:pPr>
            <a:r>
              <a:rPr lang="zh-CN" altLang="en-US" sz="2400">
                <a:latin typeface="黑体" panose="02010609060101010101" charset="-122"/>
                <a:ea typeface="黑体" panose="02010609060101010101" charset="-122"/>
                <a:cs typeface="黑体" panose="02010609060101010101" charset="-122"/>
              </a:rPr>
              <a:t>    （2）社会阶层更加多样</a:t>
            </a:r>
            <a:endParaRPr lang="zh-CN" altLang="en-US" sz="2400">
              <a:latin typeface="黑体" panose="02010609060101010101" charset="-122"/>
              <a:ea typeface="黑体" panose="02010609060101010101" charset="-122"/>
              <a:cs typeface="黑体" panose="02010609060101010101" charset="-122"/>
            </a:endParaRPr>
          </a:p>
          <a:p>
            <a:pPr>
              <a:lnSpc>
                <a:spcPct val="130000"/>
              </a:lnSpc>
            </a:pPr>
            <a:r>
              <a:rPr lang="zh-CN" altLang="en-US" sz="2400">
                <a:latin typeface="黑体" panose="02010609060101010101" charset="-122"/>
                <a:ea typeface="黑体" panose="02010609060101010101" charset="-122"/>
                <a:cs typeface="黑体" panose="02010609060101010101" charset="-122"/>
              </a:rPr>
              <a:t>    （3）社会思想观念更加多样</a:t>
            </a:r>
            <a:endParaRPr lang="zh-CN" altLang="en-US" sz="2400">
              <a:latin typeface="黑体" panose="02010609060101010101" charset="-122"/>
              <a:ea typeface="黑体" panose="02010609060101010101" charset="-122"/>
              <a:cs typeface="黑体" panose="02010609060101010101" charset="-122"/>
            </a:endParaRPr>
          </a:p>
          <a:p>
            <a:pPr>
              <a:lnSpc>
                <a:spcPct val="130000"/>
              </a:lnSpc>
            </a:pPr>
            <a:r>
              <a:rPr lang="zh-CN" altLang="en-US" sz="2400">
                <a:latin typeface="黑体" panose="02010609060101010101" charset="-122"/>
                <a:ea typeface="黑体" panose="02010609060101010101" charset="-122"/>
                <a:cs typeface="黑体" panose="02010609060101010101" charset="-122"/>
              </a:rPr>
              <a:t>    （4）统一战线工作范围和对象的发展变化</a:t>
            </a:r>
            <a:endParaRPr lang="zh-CN" altLang="en-US" sz="2400">
              <a:latin typeface="黑体" panose="02010609060101010101" charset="-122"/>
              <a:ea typeface="黑体" panose="02010609060101010101" charset="-122"/>
              <a:cs typeface="黑体" panose="02010609060101010101" charset="-122"/>
            </a:endParaRPr>
          </a:p>
        </p:txBody>
      </p:sp>
    </p:spTree>
  </p:cSld>
  <p:clrMapOvr>
    <a:masterClrMapping/>
  </p:clrMapOvr>
  <p:transition>
    <p:random/>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3"/>
          <p:cNvSpPr>
            <a:spLocks noGrp="1" noChangeArrowheads="1"/>
          </p:cNvSpPr>
          <p:nvPr/>
        </p:nvSpPr>
        <p:spPr bwMode="auto">
          <a:xfrm>
            <a:off x="10890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3</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巩固和发展爱国统一战线</a:t>
            </a:r>
            <a:endParaRPr lang="zh-CN" altLang="en-US" sz="2800" dirty="0">
              <a:latin typeface="微软雅黑" panose="020B0503020204020204" pitchFamily="34" charset="-122"/>
              <a:ea typeface="微软雅黑" panose="020B0503020204020204" pitchFamily="34" charset="-122"/>
            </a:endParaRPr>
          </a:p>
        </p:txBody>
      </p:sp>
      <p:sp>
        <p:nvSpPr>
          <p:cNvPr id="2" name="TextBox 3"/>
          <p:cNvSpPr txBox="1">
            <a:spLocks noChangeArrowheads="1"/>
          </p:cNvSpPr>
          <p:nvPr/>
        </p:nvSpPr>
        <p:spPr bwMode="auto">
          <a:xfrm>
            <a:off x="1089025" y="1993900"/>
            <a:ext cx="9981565" cy="2489200"/>
          </a:xfrm>
          <a:prstGeom prst="rect">
            <a:avLst/>
          </a:prstGeom>
          <a:noFill/>
          <a:ln w="28575" cmpd="sng">
            <a:solidFill>
              <a:srgbClr val="D13D55"/>
            </a:solidFill>
            <a:prstDash val="soli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en-US" altLang="zh-CN" sz="2400">
                <a:latin typeface="宋体" panose="02010600030101010101" pitchFamily="2" charset="-122"/>
                <a:ea typeface="宋体" panose="02010600030101010101" pitchFamily="2" charset="-122"/>
              </a:rPr>
              <a:t> </a:t>
            </a:r>
            <a:r>
              <a:rPr lang="en-US" altLang="zh-CN" sz="2400">
                <a:latin typeface="黑体" panose="02010609060101010101" charset="-122"/>
                <a:ea typeface="黑体" panose="02010609060101010101" charset="-122"/>
                <a:cs typeface="黑体" panose="02010609060101010101" charset="-122"/>
              </a:rPr>
              <a:t>   </a:t>
            </a:r>
            <a:r>
              <a:rPr lang="zh-CN" altLang="en-US" sz="2400">
                <a:latin typeface="黑体" panose="02010609060101010101" charset="-122"/>
                <a:ea typeface="黑体" panose="02010609060101010101" charset="-122"/>
                <a:cs typeface="黑体" panose="02010609060101010101" charset="-122"/>
              </a:rPr>
              <a:t>调整完善后，统一战线工作范围和对象是：各民主党派成员，无党派人士，党外知识分子，少数民族人士，宗教界人士，非公有制经济人士，新的社会阶层人士，出国和归国留学人员，香港同胞、澳门同胞，台湾同胞及其在大陆的亲属，华侨、归侨及侨眷，其他需要联系和团结的人员。统一战线工作对象为党外人士，重点是其中的代表人士。</a:t>
            </a:r>
            <a:endParaRPr lang="zh-CN" altLang="en-US" sz="2400">
              <a:latin typeface="黑体" panose="02010609060101010101" charset="-122"/>
              <a:ea typeface="黑体" panose="02010609060101010101" charset="-122"/>
              <a:cs typeface="黑体" panose="02010609060101010101" charset="-122"/>
            </a:endParaRPr>
          </a:p>
        </p:txBody>
      </p:sp>
    </p:spTree>
  </p:cSld>
  <p:clrMapOvr>
    <a:masterClrMapping/>
  </p:clrMapOvr>
  <p:transition>
    <p:random/>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3"/>
          <p:cNvSpPr>
            <a:spLocks noGrp="1" noChangeArrowheads="1"/>
          </p:cNvSpPr>
          <p:nvPr/>
        </p:nvSpPr>
        <p:spPr bwMode="auto">
          <a:xfrm>
            <a:off x="10890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3</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巩固和发展爱国统一战线</a:t>
            </a:r>
            <a:endParaRPr lang="zh-CN" altLang="en-US" sz="2800" dirty="0">
              <a:latin typeface="微软雅黑" panose="020B0503020204020204" pitchFamily="34" charset="-122"/>
              <a:ea typeface="微软雅黑" panose="020B0503020204020204" pitchFamily="34" charset="-122"/>
            </a:endParaRPr>
          </a:p>
        </p:txBody>
      </p:sp>
      <p:sp>
        <p:nvSpPr>
          <p:cNvPr id="2" name="TextBox 3"/>
          <p:cNvSpPr txBox="1">
            <a:spLocks noChangeArrowheads="1"/>
          </p:cNvSpPr>
          <p:nvPr/>
        </p:nvSpPr>
        <p:spPr bwMode="auto">
          <a:xfrm>
            <a:off x="1089025" y="1993900"/>
            <a:ext cx="9981565" cy="2489200"/>
          </a:xfrm>
          <a:prstGeom prst="rect">
            <a:avLst/>
          </a:prstGeom>
          <a:noFill/>
          <a:ln w="28575" cmpd="sng">
            <a:solidFill>
              <a:srgbClr val="D13D55"/>
            </a:solidFill>
            <a:prstDash val="soli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en-US" altLang="zh-CN" sz="2400">
                <a:latin typeface="宋体" panose="02010600030101010101" pitchFamily="2" charset="-122"/>
                <a:ea typeface="宋体" panose="02010600030101010101" pitchFamily="2" charset="-122"/>
              </a:rPr>
              <a:t> </a:t>
            </a:r>
            <a:r>
              <a:rPr lang="en-US" altLang="zh-CN" sz="2400">
                <a:latin typeface="黑体" panose="02010609060101010101" charset="-122"/>
                <a:ea typeface="黑体" panose="02010609060101010101" charset="-122"/>
                <a:cs typeface="黑体" panose="02010609060101010101" charset="-122"/>
              </a:rPr>
              <a:t>   </a:t>
            </a:r>
            <a:r>
              <a:rPr lang="zh-CN" altLang="en-US" sz="2400">
                <a:latin typeface="黑体" panose="02010609060101010101" charset="-122"/>
                <a:ea typeface="黑体" panose="02010609060101010101" charset="-122"/>
                <a:cs typeface="黑体" panose="02010609060101010101" charset="-122"/>
              </a:rPr>
              <a:t>调整完善后，统一战线工作范围和对象是：各民主党派成员，无党派人士，党外知识分子，少数民族人士，宗教界人士，非公有制经济人士，新的社会阶层人士，出国和归国留学人员，香港同胞、澳门同胞，台湾同胞及其在大陆的亲属，华侨、归侨及侨眷，其他需要联系和团结的人员。统一战线工作对象为党外人士，重点是其中的代表人士。</a:t>
            </a:r>
            <a:endParaRPr lang="zh-CN" altLang="en-US" sz="2400">
              <a:latin typeface="黑体" panose="02010609060101010101" charset="-122"/>
              <a:ea typeface="黑体" panose="02010609060101010101" charset="-122"/>
              <a:cs typeface="黑体" panose="02010609060101010101" charset="-122"/>
            </a:endParaRPr>
          </a:p>
        </p:txBody>
      </p:sp>
    </p:spTree>
  </p:cSld>
  <p:clrMapOvr>
    <a:masterClrMapping/>
  </p:clrMapOvr>
  <p:transition>
    <p:random/>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extBox 3"/>
          <p:cNvSpPr txBox="1">
            <a:spLocks noChangeArrowheads="1"/>
          </p:cNvSpPr>
          <p:nvPr/>
        </p:nvSpPr>
        <p:spPr bwMode="auto">
          <a:xfrm>
            <a:off x="1605280" y="1395095"/>
            <a:ext cx="6695440" cy="57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en-US" altLang="zh-CN" sz="2400">
                <a:latin typeface="宋体" panose="02010600030101010101" pitchFamily="2" charset="-122"/>
                <a:ea typeface="宋体" panose="02010600030101010101" pitchFamily="2" charset="-122"/>
              </a:rPr>
              <a:t>    </a:t>
            </a:r>
            <a:r>
              <a:rPr lang="en-US" altLang="zh-CN" sz="2400">
                <a:latin typeface="黑体" panose="02010609060101010101" charset="-122"/>
                <a:ea typeface="黑体" panose="02010609060101010101" charset="-122"/>
                <a:cs typeface="黑体" panose="02010609060101010101" charset="-122"/>
              </a:rPr>
              <a:t> </a:t>
            </a:r>
            <a:r>
              <a:rPr lang="zh-CN" altLang="en-US" sz="2400">
                <a:latin typeface="黑体" panose="02010609060101010101" charset="-122"/>
                <a:ea typeface="黑体" panose="02010609060101010101" charset="-122"/>
                <a:cs typeface="黑体" panose="02010609060101010101" charset="-122"/>
              </a:rPr>
              <a:t>目前中国的状况是什么？</a:t>
            </a:r>
            <a:endParaRPr lang="zh-CN" altLang="en-US" sz="2400">
              <a:latin typeface="黑体" panose="02010609060101010101" charset="-122"/>
              <a:ea typeface="黑体" panose="02010609060101010101" charset="-122"/>
              <a:cs typeface="黑体" panose="02010609060101010101" charset="-122"/>
            </a:endParaRPr>
          </a:p>
        </p:txBody>
      </p:sp>
      <p:sp>
        <p:nvSpPr>
          <p:cNvPr id="92162" name="标题 3"/>
          <p:cNvSpPr>
            <a:spLocks noGrp="1" noChangeArrowheads="1"/>
          </p:cNvSpPr>
          <p:nvPr/>
        </p:nvSpPr>
        <p:spPr bwMode="auto">
          <a:xfrm>
            <a:off x="10763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4</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坚持</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一国两制</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，推进祖国统一</a:t>
            </a:r>
            <a:endParaRPr lang="zh-CN" altLang="en-US" sz="2800" dirty="0">
              <a:latin typeface="微软雅黑" panose="020B0503020204020204" pitchFamily="34" charset="-122"/>
              <a:ea typeface="微软雅黑" panose="020B0503020204020204" pitchFamily="34" charset="-122"/>
            </a:endParaRPr>
          </a:p>
        </p:txBody>
      </p:sp>
      <p:sp>
        <p:nvSpPr>
          <p:cNvPr id="92163" name="TextBox 3"/>
          <p:cNvSpPr txBox="1">
            <a:spLocks noChangeArrowheads="1"/>
          </p:cNvSpPr>
          <p:nvPr/>
        </p:nvSpPr>
        <p:spPr bwMode="auto">
          <a:xfrm>
            <a:off x="1605280" y="2176780"/>
            <a:ext cx="7793990" cy="57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en-US" altLang="zh-CN" sz="2400">
                <a:latin typeface="宋体" panose="02010600030101010101" pitchFamily="2" charset="-122"/>
                <a:ea typeface="宋体" panose="02010600030101010101" pitchFamily="2" charset="-122"/>
              </a:rPr>
              <a:t>     </a:t>
            </a:r>
            <a:r>
              <a:rPr lang="zh-CN" altLang="en-US" sz="2400">
                <a:latin typeface="黑体" panose="02010609060101010101" charset="-122"/>
                <a:ea typeface="黑体" panose="02010609060101010101" charset="-122"/>
              </a:rPr>
              <a:t>可以说是基本统一，但是尚未完全统一。</a:t>
            </a:r>
            <a:endParaRPr lang="zh-CN" altLang="en-US" sz="2400">
              <a:latin typeface="黑体" panose="02010609060101010101" charset="-122"/>
              <a:ea typeface="黑体" panose="02010609060101010101" charset="-122"/>
            </a:endParaRPr>
          </a:p>
        </p:txBody>
      </p:sp>
      <p:sp>
        <p:nvSpPr>
          <p:cNvPr id="92164" name="TextBox 3"/>
          <p:cNvSpPr txBox="1">
            <a:spLocks noChangeArrowheads="1"/>
          </p:cNvSpPr>
          <p:nvPr/>
        </p:nvSpPr>
        <p:spPr bwMode="auto">
          <a:xfrm>
            <a:off x="1737360" y="3120708"/>
            <a:ext cx="7995920" cy="152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en-US" altLang="zh-CN" sz="2400" dirty="0">
                <a:latin typeface="宋体" panose="02010600030101010101" pitchFamily="2" charset="-122"/>
                <a:ea typeface="宋体" panose="02010600030101010101" pitchFamily="2" charset="-122"/>
              </a:rPr>
              <a:t>    </a:t>
            </a:r>
            <a:r>
              <a:rPr lang="zh-CN" altLang="en-US" sz="2400" dirty="0">
                <a:latin typeface="黑体" panose="02010609060101010101" charset="-122"/>
                <a:ea typeface="黑体" panose="02010609060101010101" charset="-122"/>
                <a:cs typeface="黑体" panose="02010609060101010101" charset="-122"/>
              </a:rPr>
              <a:t>那么，为什么祖国未能完全统一</a:t>
            </a:r>
            <a:r>
              <a:rPr lang="zh-CN" altLang="en-US" sz="2400" dirty="0" smtClean="0">
                <a:latin typeface="黑体" panose="02010609060101010101" charset="-122"/>
                <a:ea typeface="黑体" panose="02010609060101010101" charset="-122"/>
                <a:cs typeface="黑体" panose="02010609060101010101" charset="-122"/>
              </a:rPr>
              <a:t>？</a:t>
            </a:r>
            <a:endParaRPr lang="en-US" altLang="zh-CN" sz="2400" dirty="0" smtClean="0">
              <a:latin typeface="黑体" panose="02010609060101010101" charset="-122"/>
              <a:ea typeface="黑体" panose="02010609060101010101" charset="-122"/>
              <a:cs typeface="黑体" panose="02010609060101010101" charset="-122"/>
            </a:endParaRPr>
          </a:p>
          <a:p>
            <a:pPr>
              <a:lnSpc>
                <a:spcPct val="130000"/>
              </a:lnSpc>
            </a:pPr>
            <a:r>
              <a:rPr lang="en-US" altLang="zh-CN" sz="2400" dirty="0">
                <a:latin typeface="黑体" panose="02010609060101010101" charset="-122"/>
                <a:ea typeface="黑体" panose="02010609060101010101" charset="-122"/>
                <a:cs typeface="黑体" panose="02010609060101010101" charset="-122"/>
              </a:rPr>
              <a:t> </a:t>
            </a:r>
            <a:r>
              <a:rPr lang="en-US" altLang="zh-CN" sz="2400" dirty="0" smtClean="0">
                <a:latin typeface="黑体" panose="02010609060101010101" charset="-122"/>
                <a:ea typeface="黑体" panose="02010609060101010101" charset="-122"/>
                <a:cs typeface="黑体" panose="02010609060101010101" charset="-122"/>
              </a:rPr>
              <a:t>         </a:t>
            </a:r>
            <a:r>
              <a:rPr lang="zh-CN" altLang="en-US" sz="2400" dirty="0" smtClean="0">
                <a:latin typeface="黑体" panose="02010609060101010101" charset="-122"/>
                <a:ea typeface="黑体" panose="02010609060101010101" charset="-122"/>
                <a:cs typeface="黑体" panose="02010609060101010101" charset="-122"/>
              </a:rPr>
              <a:t>为什么</a:t>
            </a:r>
            <a:r>
              <a:rPr lang="zh-CN" altLang="en-US" sz="2400" dirty="0">
                <a:latin typeface="黑体" panose="02010609060101010101" charset="-122"/>
                <a:ea typeface="黑体" panose="02010609060101010101" charset="-122"/>
                <a:cs typeface="黑体" panose="02010609060101010101" charset="-122"/>
              </a:rPr>
              <a:t>要实现祖国完全统一</a:t>
            </a:r>
            <a:r>
              <a:rPr lang="zh-CN" altLang="en-US" sz="2400" dirty="0" smtClean="0">
                <a:latin typeface="黑体" panose="02010609060101010101" charset="-122"/>
                <a:ea typeface="黑体" panose="02010609060101010101" charset="-122"/>
                <a:cs typeface="黑体" panose="02010609060101010101" charset="-122"/>
              </a:rPr>
              <a:t>？</a:t>
            </a:r>
            <a:endParaRPr lang="en-US" altLang="zh-CN" sz="2400" dirty="0" smtClean="0">
              <a:latin typeface="黑体" panose="02010609060101010101" charset="-122"/>
              <a:ea typeface="黑体" panose="02010609060101010101" charset="-122"/>
              <a:cs typeface="黑体" panose="02010609060101010101" charset="-122"/>
            </a:endParaRPr>
          </a:p>
          <a:p>
            <a:pPr>
              <a:lnSpc>
                <a:spcPct val="130000"/>
              </a:lnSpc>
            </a:pPr>
            <a:r>
              <a:rPr lang="en-US" altLang="zh-CN" sz="2400" dirty="0">
                <a:latin typeface="黑体" panose="02010609060101010101" charset="-122"/>
                <a:ea typeface="黑体" panose="02010609060101010101" charset="-122"/>
                <a:cs typeface="黑体" panose="02010609060101010101" charset="-122"/>
              </a:rPr>
              <a:t> </a:t>
            </a:r>
            <a:r>
              <a:rPr lang="en-US" altLang="zh-CN" sz="2400" dirty="0" smtClean="0">
                <a:latin typeface="黑体" panose="02010609060101010101" charset="-122"/>
                <a:ea typeface="黑体" panose="02010609060101010101" charset="-122"/>
                <a:cs typeface="黑体" panose="02010609060101010101" charset="-122"/>
              </a:rPr>
              <a:t>         </a:t>
            </a:r>
            <a:r>
              <a:rPr lang="zh-CN" altLang="en-US" sz="2400" dirty="0" smtClean="0">
                <a:latin typeface="黑体" panose="02010609060101010101" charset="-122"/>
                <a:ea typeface="黑体" panose="02010609060101010101" charset="-122"/>
                <a:cs typeface="黑体" panose="02010609060101010101" charset="-122"/>
              </a:rPr>
              <a:t>如何</a:t>
            </a:r>
            <a:r>
              <a:rPr lang="zh-CN" altLang="en-US" sz="2400" dirty="0">
                <a:latin typeface="黑体" panose="02010609060101010101" charset="-122"/>
                <a:ea typeface="黑体" panose="02010609060101010101" charset="-122"/>
                <a:cs typeface="黑体" panose="02010609060101010101" charset="-122"/>
              </a:rPr>
              <a:t>才能实现祖国完全统一</a:t>
            </a:r>
            <a:r>
              <a:rPr lang="zh-CN" altLang="en-US" sz="2400" dirty="0" smtClean="0">
                <a:latin typeface="黑体" panose="02010609060101010101" charset="-122"/>
                <a:ea typeface="黑体" panose="02010609060101010101" charset="-122"/>
                <a:cs typeface="黑体" panose="02010609060101010101" charset="-122"/>
              </a:rPr>
              <a:t>？</a:t>
            </a:r>
            <a:endParaRPr lang="zh-CN" altLang="en-US" sz="2400" dirty="0">
              <a:latin typeface="黑体" panose="02010609060101010101" charset="-122"/>
              <a:ea typeface="黑体" panose="02010609060101010101" charset="-122"/>
              <a:cs typeface="黑体" panose="0201060906010101010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2161"/>
                                        </p:tgtEl>
                                        <p:attrNameLst>
                                          <p:attrName>style.visibility</p:attrName>
                                        </p:attrNameLst>
                                      </p:cBhvr>
                                      <p:to>
                                        <p:strVal val="visible"/>
                                      </p:to>
                                    </p:set>
                                    <p:animEffect transition="in" filter="blinds(horizontal)">
                                      <p:cBhvr>
                                        <p:cTn id="7" dur="500"/>
                                        <p:tgtEl>
                                          <p:spTgt spid="9216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2163"/>
                                        </p:tgtEl>
                                        <p:attrNameLst>
                                          <p:attrName>style.visibility</p:attrName>
                                        </p:attrNameLst>
                                      </p:cBhvr>
                                      <p:to>
                                        <p:strVal val="visible"/>
                                      </p:to>
                                    </p:set>
                                    <p:animEffect transition="in" filter="blinds(horizontal)">
                                      <p:cBhvr>
                                        <p:cTn id="12" dur="500"/>
                                        <p:tgtEl>
                                          <p:spTgt spid="9216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2164"/>
                                        </p:tgtEl>
                                        <p:attrNameLst>
                                          <p:attrName>style.visibility</p:attrName>
                                        </p:attrNameLst>
                                      </p:cBhvr>
                                      <p:to>
                                        <p:strVal val="visible"/>
                                      </p:to>
                                    </p:set>
                                    <p:animEffect transition="in" filter="blinds(horizontal)">
                                      <p:cBhvr>
                                        <p:cTn id="17" dur="500"/>
                                        <p:tgtEl>
                                          <p:spTgt spid="92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1" grpId="0"/>
      <p:bldP spid="92163" grpId="0"/>
      <p:bldP spid="9216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TextBox 3"/>
          <p:cNvSpPr txBox="1">
            <a:spLocks noChangeArrowheads="1"/>
          </p:cNvSpPr>
          <p:nvPr/>
        </p:nvSpPr>
        <p:spPr bwMode="auto">
          <a:xfrm>
            <a:off x="1076325" y="1336675"/>
            <a:ext cx="296068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zh-CN" altLang="en-US" sz="2400" b="1">
                <a:latin typeface="微软雅黑" panose="020B0503020204020204" pitchFamily="34" charset="-122"/>
                <a:ea typeface="微软雅黑" panose="020B0503020204020204" pitchFamily="34" charset="-122"/>
              </a:rPr>
              <a:t>香港问题产生的原因</a:t>
            </a:r>
            <a:endParaRPr lang="zh-CN" altLang="en-US" sz="2400" b="1">
              <a:latin typeface="微软雅黑" panose="020B0503020204020204" pitchFamily="34" charset="-122"/>
              <a:ea typeface="微软雅黑" panose="020B0503020204020204" pitchFamily="34" charset="-122"/>
            </a:endParaRPr>
          </a:p>
        </p:txBody>
      </p:sp>
      <p:sp>
        <p:nvSpPr>
          <p:cNvPr id="93186" name="标题 3"/>
          <p:cNvSpPr>
            <a:spLocks noGrp="1" noChangeArrowheads="1"/>
          </p:cNvSpPr>
          <p:nvPr/>
        </p:nvSpPr>
        <p:spPr bwMode="auto">
          <a:xfrm>
            <a:off x="10763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4.1</a:t>
            </a:r>
            <a:r>
              <a:rPr lang="zh-CN" altLang="en-US" sz="2800" dirty="0" smtClean="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为什么祖国未能完全统一？</a:t>
            </a:r>
            <a:endParaRPr lang="zh-CN" altLang="en-US" sz="2800" dirty="0">
              <a:latin typeface="微软雅黑" panose="020B0503020204020204" pitchFamily="34" charset="-122"/>
              <a:ea typeface="微软雅黑" panose="020B0503020204020204" pitchFamily="34" charset="-122"/>
            </a:endParaRPr>
          </a:p>
        </p:txBody>
      </p:sp>
      <p:pic>
        <p:nvPicPr>
          <p:cNvPr id="93187"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83425" y="1428750"/>
            <a:ext cx="3654425" cy="255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8"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5175" y="4106863"/>
            <a:ext cx="3622675" cy="2557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9"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538" y="2209800"/>
            <a:ext cx="4395787" cy="304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90" name="TextBox 3"/>
          <p:cNvSpPr txBox="1">
            <a:spLocks noChangeArrowheads="1"/>
          </p:cNvSpPr>
          <p:nvPr/>
        </p:nvSpPr>
        <p:spPr bwMode="auto">
          <a:xfrm>
            <a:off x="1947863" y="5726113"/>
            <a:ext cx="4273550"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zh-CN" altLang="en-US" sz="2400">
                <a:latin typeface="微软雅黑" panose="020B0503020204020204" pitchFamily="34" charset="-122"/>
                <a:ea typeface="微软雅黑" panose="020B0503020204020204" pitchFamily="34" charset="-122"/>
              </a:rPr>
              <a:t>香港自古以来就是中国的领土</a:t>
            </a:r>
            <a:endParaRPr lang="zh-CN" altLang="en-US" sz="2400">
              <a:latin typeface="微软雅黑" panose="020B0503020204020204" pitchFamily="34" charset="-122"/>
              <a:ea typeface="微软雅黑" panose="020B0503020204020204" pitchFamily="34"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3187"/>
                                        </p:tgtEl>
                                        <p:attrNameLst>
                                          <p:attrName>style.visibility</p:attrName>
                                        </p:attrNameLst>
                                      </p:cBhvr>
                                      <p:to>
                                        <p:strVal val="visible"/>
                                      </p:to>
                                    </p:set>
                                    <p:anim calcmode="lin" valueType="num">
                                      <p:cBhvr additive="base">
                                        <p:cTn id="7" dur="500" fill="hold"/>
                                        <p:tgtEl>
                                          <p:spTgt spid="93187"/>
                                        </p:tgtEl>
                                        <p:attrNameLst>
                                          <p:attrName>ppt_x</p:attrName>
                                        </p:attrNameLst>
                                      </p:cBhvr>
                                      <p:tavLst>
                                        <p:tav tm="0">
                                          <p:val>
                                            <p:strVal val="0-#ppt_w/2"/>
                                          </p:val>
                                        </p:tav>
                                        <p:tav tm="100000">
                                          <p:val>
                                            <p:strVal val="#ppt_x"/>
                                          </p:val>
                                        </p:tav>
                                      </p:tavLst>
                                    </p:anim>
                                    <p:anim calcmode="lin" valueType="num">
                                      <p:cBhvr additive="base">
                                        <p:cTn id="8" dur="500" fill="hold"/>
                                        <p:tgtEl>
                                          <p:spTgt spid="9318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3188"/>
                                        </p:tgtEl>
                                        <p:attrNameLst>
                                          <p:attrName>style.visibility</p:attrName>
                                        </p:attrNameLst>
                                      </p:cBhvr>
                                      <p:to>
                                        <p:strVal val="visible"/>
                                      </p:to>
                                    </p:set>
                                    <p:anim calcmode="lin" valueType="num">
                                      <p:cBhvr additive="base">
                                        <p:cTn id="13" dur="500" fill="hold"/>
                                        <p:tgtEl>
                                          <p:spTgt spid="93188"/>
                                        </p:tgtEl>
                                        <p:attrNameLst>
                                          <p:attrName>ppt_x</p:attrName>
                                        </p:attrNameLst>
                                      </p:cBhvr>
                                      <p:tavLst>
                                        <p:tav tm="0">
                                          <p:val>
                                            <p:strVal val="0-#ppt_w/2"/>
                                          </p:val>
                                        </p:tav>
                                        <p:tav tm="100000">
                                          <p:val>
                                            <p:strVal val="#ppt_x"/>
                                          </p:val>
                                        </p:tav>
                                      </p:tavLst>
                                    </p:anim>
                                    <p:anim calcmode="lin" valueType="num">
                                      <p:cBhvr additive="base">
                                        <p:cTn id="14" dur="500" fill="hold"/>
                                        <p:tgtEl>
                                          <p:spTgt spid="9318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93189"/>
                                        </p:tgtEl>
                                        <p:attrNameLst>
                                          <p:attrName>style.visibility</p:attrName>
                                        </p:attrNameLst>
                                      </p:cBhvr>
                                      <p:to>
                                        <p:strVal val="visible"/>
                                      </p:to>
                                    </p:set>
                                    <p:animEffect transition="in" filter="blinds(horizontal)">
                                      <p:cBhvr>
                                        <p:cTn id="19" dur="500"/>
                                        <p:tgtEl>
                                          <p:spTgt spid="93189"/>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93190"/>
                                        </p:tgtEl>
                                        <p:attrNameLst>
                                          <p:attrName>style.visibility</p:attrName>
                                        </p:attrNameLst>
                                      </p:cBhvr>
                                      <p:to>
                                        <p:strVal val="visible"/>
                                      </p:to>
                                    </p:set>
                                    <p:animEffect transition="in" filter="blinds(horizontal)">
                                      <p:cBhvr>
                                        <p:cTn id="22" dur="500"/>
                                        <p:tgtEl>
                                          <p:spTgt spid="93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9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extBox 3"/>
          <p:cNvSpPr txBox="1">
            <a:spLocks noChangeArrowheads="1"/>
          </p:cNvSpPr>
          <p:nvPr/>
        </p:nvSpPr>
        <p:spPr bwMode="auto">
          <a:xfrm>
            <a:off x="1076325" y="1336675"/>
            <a:ext cx="296068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zh-CN" altLang="en-US" sz="2400" b="1">
                <a:latin typeface="微软雅黑" panose="020B0503020204020204" pitchFamily="34" charset="-122"/>
                <a:ea typeface="微软雅黑" panose="020B0503020204020204" pitchFamily="34" charset="-122"/>
              </a:rPr>
              <a:t>香港问题产生的原因</a:t>
            </a:r>
            <a:endParaRPr lang="zh-CN" altLang="en-US" sz="2400" b="1">
              <a:latin typeface="微软雅黑" panose="020B0503020204020204" pitchFamily="34" charset="-122"/>
              <a:ea typeface="微软雅黑" panose="020B0503020204020204" pitchFamily="34" charset="-122"/>
            </a:endParaRPr>
          </a:p>
        </p:txBody>
      </p:sp>
      <p:sp>
        <p:nvSpPr>
          <p:cNvPr id="94210" name="标题 3"/>
          <p:cNvSpPr>
            <a:spLocks noGrp="1" noChangeArrowheads="1"/>
          </p:cNvSpPr>
          <p:nvPr/>
        </p:nvSpPr>
        <p:spPr bwMode="auto">
          <a:xfrm>
            <a:off x="10763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4.1</a:t>
            </a:r>
            <a:r>
              <a:rPr lang="zh-CN" altLang="en-US" sz="2800" dirty="0" smtClean="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为什么祖国未能完全统一？</a:t>
            </a:r>
            <a:endParaRPr lang="zh-CN" altLang="en-US" sz="2800" dirty="0">
              <a:latin typeface="微软雅黑" panose="020B0503020204020204" pitchFamily="34" charset="-122"/>
              <a:ea typeface="微软雅黑" panose="020B0503020204020204" pitchFamily="34" charset="-122"/>
            </a:endParaRPr>
          </a:p>
        </p:txBody>
      </p:sp>
      <p:pic>
        <p:nvPicPr>
          <p:cNvPr id="94211"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95538" y="1908175"/>
            <a:ext cx="7297737"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2"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700" y="3921125"/>
            <a:ext cx="4240213" cy="189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3" name="图片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8275" y="3921125"/>
            <a:ext cx="3001963" cy="189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4" name="图片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6600" y="3984625"/>
            <a:ext cx="2882900" cy="176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5" name="TextBox 3"/>
          <p:cNvSpPr txBox="1">
            <a:spLocks noChangeArrowheads="1"/>
          </p:cNvSpPr>
          <p:nvPr/>
        </p:nvSpPr>
        <p:spPr bwMode="auto">
          <a:xfrm>
            <a:off x="403225" y="5984875"/>
            <a:ext cx="113855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zh-CN" altLang="en-US" sz="2400" b="1">
                <a:latin typeface="宋体" panose="02010600030101010101" pitchFamily="2" charset="-122"/>
                <a:ea typeface="宋体" panose="02010600030101010101" pitchFamily="2" charset="-122"/>
              </a:rPr>
              <a:t>中英《南京条约》将香港岛割让给英国，允许英国“常远据守主掌任便立法治理”</a:t>
            </a:r>
            <a:r>
              <a:rPr lang="zh-CN" altLang="en-US" sz="2400">
                <a:latin typeface="宋体" panose="02010600030101010101" pitchFamily="2" charset="-122"/>
                <a:ea typeface="宋体" panose="02010600030101010101" pitchFamily="2" charset="-122"/>
              </a:rPr>
              <a:t>。</a:t>
            </a:r>
            <a:endParaRPr lang="zh-CN" altLang="en-US" sz="2400">
              <a:latin typeface="宋体" panose="02010600030101010101" pitchFamily="2" charset="-122"/>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4211"/>
                                        </p:tgtEl>
                                        <p:attrNameLst>
                                          <p:attrName>style.visibility</p:attrName>
                                        </p:attrNameLst>
                                      </p:cBhvr>
                                      <p:to>
                                        <p:strVal val="visible"/>
                                      </p:to>
                                    </p:set>
                                    <p:animEffect transition="in" filter="blinds(horizontal)">
                                      <p:cBhvr>
                                        <p:cTn id="7" dur="500"/>
                                        <p:tgtEl>
                                          <p:spTgt spid="942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4212"/>
                                        </p:tgtEl>
                                        <p:attrNameLst>
                                          <p:attrName>style.visibility</p:attrName>
                                        </p:attrNameLst>
                                      </p:cBhvr>
                                      <p:to>
                                        <p:strVal val="visible"/>
                                      </p:to>
                                    </p:set>
                                    <p:anim calcmode="lin" valueType="num">
                                      <p:cBhvr additive="base">
                                        <p:cTn id="12" dur="500" fill="hold"/>
                                        <p:tgtEl>
                                          <p:spTgt spid="94212"/>
                                        </p:tgtEl>
                                        <p:attrNameLst>
                                          <p:attrName>ppt_x</p:attrName>
                                        </p:attrNameLst>
                                      </p:cBhvr>
                                      <p:tavLst>
                                        <p:tav tm="0">
                                          <p:val>
                                            <p:strVal val="1+#ppt_w/2"/>
                                          </p:val>
                                        </p:tav>
                                        <p:tav tm="100000">
                                          <p:val>
                                            <p:strVal val="#ppt_x"/>
                                          </p:val>
                                        </p:tav>
                                      </p:tavLst>
                                    </p:anim>
                                    <p:anim calcmode="lin" valueType="num">
                                      <p:cBhvr additive="base">
                                        <p:cTn id="13" dur="500" fill="hold"/>
                                        <p:tgtEl>
                                          <p:spTgt spid="9421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94213"/>
                                        </p:tgtEl>
                                        <p:attrNameLst>
                                          <p:attrName>style.visibility</p:attrName>
                                        </p:attrNameLst>
                                      </p:cBhvr>
                                      <p:to>
                                        <p:strVal val="visible"/>
                                      </p:to>
                                    </p:set>
                                    <p:anim calcmode="lin" valueType="num">
                                      <p:cBhvr additive="base">
                                        <p:cTn id="18" dur="500" fill="hold"/>
                                        <p:tgtEl>
                                          <p:spTgt spid="94213"/>
                                        </p:tgtEl>
                                        <p:attrNameLst>
                                          <p:attrName>ppt_x</p:attrName>
                                        </p:attrNameLst>
                                      </p:cBhvr>
                                      <p:tavLst>
                                        <p:tav tm="0">
                                          <p:val>
                                            <p:strVal val="#ppt_x"/>
                                          </p:val>
                                        </p:tav>
                                        <p:tav tm="100000">
                                          <p:val>
                                            <p:strVal val="#ppt_x"/>
                                          </p:val>
                                        </p:tav>
                                      </p:tavLst>
                                    </p:anim>
                                    <p:anim calcmode="lin" valueType="num">
                                      <p:cBhvr additive="base">
                                        <p:cTn id="19" dur="500" fill="hold"/>
                                        <p:tgtEl>
                                          <p:spTgt spid="94213"/>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4214"/>
                                        </p:tgtEl>
                                        <p:attrNameLst>
                                          <p:attrName>style.visibility</p:attrName>
                                        </p:attrNameLst>
                                      </p:cBhvr>
                                      <p:to>
                                        <p:strVal val="visible"/>
                                      </p:to>
                                    </p:set>
                                    <p:anim calcmode="lin" valueType="num">
                                      <p:cBhvr additive="base">
                                        <p:cTn id="24" dur="500" fill="hold"/>
                                        <p:tgtEl>
                                          <p:spTgt spid="94214"/>
                                        </p:tgtEl>
                                        <p:attrNameLst>
                                          <p:attrName>ppt_x</p:attrName>
                                        </p:attrNameLst>
                                      </p:cBhvr>
                                      <p:tavLst>
                                        <p:tav tm="0">
                                          <p:val>
                                            <p:strVal val="0-#ppt_w/2"/>
                                          </p:val>
                                        </p:tav>
                                        <p:tav tm="100000">
                                          <p:val>
                                            <p:strVal val="#ppt_x"/>
                                          </p:val>
                                        </p:tav>
                                      </p:tavLst>
                                    </p:anim>
                                    <p:anim calcmode="lin" valueType="num">
                                      <p:cBhvr additive="base">
                                        <p:cTn id="25" dur="500" fill="hold"/>
                                        <p:tgtEl>
                                          <p:spTgt spid="94214"/>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94215"/>
                                        </p:tgtEl>
                                        <p:attrNameLst>
                                          <p:attrName>style.visibility</p:attrName>
                                        </p:attrNameLst>
                                      </p:cBhvr>
                                      <p:to>
                                        <p:strVal val="visible"/>
                                      </p:to>
                                    </p:set>
                                    <p:animEffect transition="in" filter="blinds(horizontal)">
                                      <p:cBhvr>
                                        <p:cTn id="30" dur="500"/>
                                        <p:tgtEl>
                                          <p:spTgt spid="94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extBox 3"/>
          <p:cNvSpPr txBox="1">
            <a:spLocks noChangeArrowheads="1"/>
          </p:cNvSpPr>
          <p:nvPr/>
        </p:nvSpPr>
        <p:spPr bwMode="auto">
          <a:xfrm>
            <a:off x="1076325" y="1336675"/>
            <a:ext cx="296068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zh-CN" altLang="en-US" sz="2400" b="1">
                <a:latin typeface="微软雅黑" panose="020B0503020204020204" pitchFamily="34" charset="-122"/>
                <a:ea typeface="微软雅黑" panose="020B0503020204020204" pitchFamily="34" charset="-122"/>
              </a:rPr>
              <a:t>香港问题产生的原因</a:t>
            </a:r>
            <a:endParaRPr lang="zh-CN" altLang="en-US" sz="2400" b="1">
              <a:latin typeface="微软雅黑" panose="020B0503020204020204" pitchFamily="34" charset="-122"/>
              <a:ea typeface="微软雅黑" panose="020B0503020204020204" pitchFamily="34" charset="-122"/>
            </a:endParaRPr>
          </a:p>
        </p:txBody>
      </p:sp>
      <p:sp>
        <p:nvSpPr>
          <p:cNvPr id="95234" name="标题 3"/>
          <p:cNvSpPr>
            <a:spLocks noGrp="1" noChangeArrowheads="1"/>
          </p:cNvSpPr>
          <p:nvPr/>
        </p:nvSpPr>
        <p:spPr bwMode="auto">
          <a:xfrm>
            <a:off x="10763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4.1</a:t>
            </a:r>
            <a:r>
              <a:rPr lang="zh-CN" altLang="en-US" sz="2800" dirty="0" smtClean="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为什么祖国未能完全统一？</a:t>
            </a:r>
            <a:endParaRPr lang="zh-CN" altLang="en-US" sz="2800" dirty="0">
              <a:latin typeface="微软雅黑" panose="020B0503020204020204" pitchFamily="34" charset="-122"/>
              <a:ea typeface="微软雅黑" panose="020B0503020204020204" pitchFamily="34" charset="-122"/>
            </a:endParaRPr>
          </a:p>
        </p:txBody>
      </p:sp>
      <p:pic>
        <p:nvPicPr>
          <p:cNvPr id="95235" name="图片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97175" y="1908175"/>
            <a:ext cx="6538913" cy="22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6"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325" y="4206875"/>
            <a:ext cx="2778125"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7"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7713" y="4256088"/>
            <a:ext cx="2751137" cy="167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8" name="图片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4663" y="4206875"/>
            <a:ext cx="2962275"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9" name="TextBox 3"/>
          <p:cNvSpPr txBox="1">
            <a:spLocks noChangeArrowheads="1"/>
          </p:cNvSpPr>
          <p:nvPr/>
        </p:nvSpPr>
        <p:spPr bwMode="auto">
          <a:xfrm>
            <a:off x="2179638" y="6076950"/>
            <a:ext cx="78327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zh-CN" altLang="en-US" sz="2400" b="1">
                <a:latin typeface="宋体" panose="02010600030101010101" pitchFamily="2" charset="-122"/>
                <a:ea typeface="宋体" panose="02010600030101010101" pitchFamily="2" charset="-122"/>
              </a:rPr>
              <a:t>《北京条约》规定将“九龙司地方一区”割让给英国”</a:t>
            </a:r>
            <a:r>
              <a:rPr lang="zh-CN" altLang="en-US" sz="2400">
                <a:latin typeface="宋体" panose="02010600030101010101" pitchFamily="2" charset="-122"/>
                <a:ea typeface="宋体" panose="02010600030101010101" pitchFamily="2" charset="-122"/>
              </a:rPr>
              <a:t>。</a:t>
            </a:r>
            <a:endParaRPr lang="zh-CN" altLang="en-US" sz="2400">
              <a:latin typeface="宋体" panose="02010600030101010101" pitchFamily="2" charset="-122"/>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5235"/>
                                        </p:tgtEl>
                                        <p:attrNameLst>
                                          <p:attrName>style.visibility</p:attrName>
                                        </p:attrNameLst>
                                      </p:cBhvr>
                                      <p:to>
                                        <p:strVal val="visible"/>
                                      </p:to>
                                    </p:set>
                                    <p:animEffect transition="in" filter="blinds(horizontal)">
                                      <p:cBhvr>
                                        <p:cTn id="7" dur="500"/>
                                        <p:tgtEl>
                                          <p:spTgt spid="9523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5236"/>
                                        </p:tgtEl>
                                        <p:attrNameLst>
                                          <p:attrName>style.visibility</p:attrName>
                                        </p:attrNameLst>
                                      </p:cBhvr>
                                      <p:to>
                                        <p:strVal val="visible"/>
                                      </p:to>
                                    </p:set>
                                    <p:anim calcmode="lin" valueType="num">
                                      <p:cBhvr additive="base">
                                        <p:cTn id="12" dur="500" fill="hold"/>
                                        <p:tgtEl>
                                          <p:spTgt spid="95236"/>
                                        </p:tgtEl>
                                        <p:attrNameLst>
                                          <p:attrName>ppt_x</p:attrName>
                                        </p:attrNameLst>
                                      </p:cBhvr>
                                      <p:tavLst>
                                        <p:tav tm="0">
                                          <p:val>
                                            <p:strVal val="1+#ppt_w/2"/>
                                          </p:val>
                                        </p:tav>
                                        <p:tav tm="100000">
                                          <p:val>
                                            <p:strVal val="#ppt_x"/>
                                          </p:val>
                                        </p:tav>
                                      </p:tavLst>
                                    </p:anim>
                                    <p:anim calcmode="lin" valueType="num">
                                      <p:cBhvr additive="base">
                                        <p:cTn id="13" dur="500" fill="hold"/>
                                        <p:tgtEl>
                                          <p:spTgt spid="9523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95237"/>
                                        </p:tgtEl>
                                        <p:attrNameLst>
                                          <p:attrName>style.visibility</p:attrName>
                                        </p:attrNameLst>
                                      </p:cBhvr>
                                      <p:to>
                                        <p:strVal val="visible"/>
                                      </p:to>
                                    </p:set>
                                    <p:anim calcmode="lin" valueType="num">
                                      <p:cBhvr additive="base">
                                        <p:cTn id="18" dur="500" fill="hold"/>
                                        <p:tgtEl>
                                          <p:spTgt spid="95237"/>
                                        </p:tgtEl>
                                        <p:attrNameLst>
                                          <p:attrName>ppt_x</p:attrName>
                                        </p:attrNameLst>
                                      </p:cBhvr>
                                      <p:tavLst>
                                        <p:tav tm="0">
                                          <p:val>
                                            <p:strVal val="#ppt_x"/>
                                          </p:val>
                                        </p:tav>
                                        <p:tav tm="100000">
                                          <p:val>
                                            <p:strVal val="#ppt_x"/>
                                          </p:val>
                                        </p:tav>
                                      </p:tavLst>
                                    </p:anim>
                                    <p:anim calcmode="lin" valueType="num">
                                      <p:cBhvr additive="base">
                                        <p:cTn id="19" dur="500" fill="hold"/>
                                        <p:tgtEl>
                                          <p:spTgt spid="9523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5238"/>
                                        </p:tgtEl>
                                        <p:attrNameLst>
                                          <p:attrName>style.visibility</p:attrName>
                                        </p:attrNameLst>
                                      </p:cBhvr>
                                      <p:to>
                                        <p:strVal val="visible"/>
                                      </p:to>
                                    </p:set>
                                    <p:anim calcmode="lin" valueType="num">
                                      <p:cBhvr additive="base">
                                        <p:cTn id="24" dur="500" fill="hold"/>
                                        <p:tgtEl>
                                          <p:spTgt spid="95238"/>
                                        </p:tgtEl>
                                        <p:attrNameLst>
                                          <p:attrName>ppt_x</p:attrName>
                                        </p:attrNameLst>
                                      </p:cBhvr>
                                      <p:tavLst>
                                        <p:tav tm="0">
                                          <p:val>
                                            <p:strVal val="0-#ppt_w/2"/>
                                          </p:val>
                                        </p:tav>
                                        <p:tav tm="100000">
                                          <p:val>
                                            <p:strVal val="#ppt_x"/>
                                          </p:val>
                                        </p:tav>
                                      </p:tavLst>
                                    </p:anim>
                                    <p:anim calcmode="lin" valueType="num">
                                      <p:cBhvr additive="base">
                                        <p:cTn id="25" dur="500" fill="hold"/>
                                        <p:tgtEl>
                                          <p:spTgt spid="95238"/>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95239"/>
                                        </p:tgtEl>
                                        <p:attrNameLst>
                                          <p:attrName>style.visibility</p:attrName>
                                        </p:attrNameLst>
                                      </p:cBhvr>
                                      <p:to>
                                        <p:strVal val="visible"/>
                                      </p:to>
                                    </p:set>
                                    <p:animEffect transition="in" filter="blinds(horizontal)">
                                      <p:cBhvr>
                                        <p:cTn id="30" dur="500"/>
                                        <p:tgtEl>
                                          <p:spTgt spid="95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9"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extBox 3"/>
          <p:cNvSpPr txBox="1">
            <a:spLocks noChangeArrowheads="1"/>
          </p:cNvSpPr>
          <p:nvPr/>
        </p:nvSpPr>
        <p:spPr bwMode="auto">
          <a:xfrm>
            <a:off x="1076325" y="1336675"/>
            <a:ext cx="296068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zh-CN" altLang="en-US" sz="2400" b="1">
                <a:latin typeface="微软雅黑" panose="020B0503020204020204" pitchFamily="34" charset="-122"/>
                <a:ea typeface="微软雅黑" panose="020B0503020204020204" pitchFamily="34" charset="-122"/>
              </a:rPr>
              <a:t>香港问题产生的原因</a:t>
            </a:r>
            <a:endParaRPr lang="zh-CN" altLang="en-US" sz="2400" b="1">
              <a:latin typeface="微软雅黑" panose="020B0503020204020204" pitchFamily="34" charset="-122"/>
              <a:ea typeface="微软雅黑" panose="020B0503020204020204" pitchFamily="34" charset="-122"/>
            </a:endParaRPr>
          </a:p>
        </p:txBody>
      </p:sp>
      <p:sp>
        <p:nvSpPr>
          <p:cNvPr id="96258" name="标题 3"/>
          <p:cNvSpPr>
            <a:spLocks noGrp="1" noChangeArrowheads="1"/>
          </p:cNvSpPr>
          <p:nvPr/>
        </p:nvSpPr>
        <p:spPr bwMode="auto">
          <a:xfrm>
            <a:off x="10763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4.1</a:t>
            </a:r>
            <a:r>
              <a:rPr lang="zh-CN" altLang="en-US" sz="2800" dirty="0" smtClean="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为什么祖国未能完全统一？</a:t>
            </a:r>
            <a:endParaRPr lang="zh-CN" altLang="en-US" sz="2800" dirty="0">
              <a:latin typeface="微软雅黑" panose="020B0503020204020204" pitchFamily="34" charset="-122"/>
              <a:ea typeface="微软雅黑" panose="020B0503020204020204" pitchFamily="34" charset="-122"/>
            </a:endParaRPr>
          </a:p>
        </p:txBody>
      </p:sp>
      <p:pic>
        <p:nvPicPr>
          <p:cNvPr id="96259"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19488" y="1881188"/>
            <a:ext cx="5708650" cy="205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0"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2875" y="3940175"/>
            <a:ext cx="2822575" cy="178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1" name="图片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7550" y="3930650"/>
            <a:ext cx="3136900" cy="179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2" name="图片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8613" y="3889375"/>
            <a:ext cx="3108325" cy="183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3" name="TextBox 3"/>
          <p:cNvSpPr txBox="1">
            <a:spLocks noChangeArrowheads="1"/>
          </p:cNvSpPr>
          <p:nvPr/>
        </p:nvSpPr>
        <p:spPr bwMode="auto">
          <a:xfrm>
            <a:off x="549275" y="5722938"/>
            <a:ext cx="11183938"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en-US" altLang="zh-CN" sz="2400" b="1">
                <a:latin typeface="宋体" panose="02010600030101010101" pitchFamily="2" charset="-122"/>
                <a:ea typeface="宋体" panose="02010600030101010101" pitchFamily="2" charset="-122"/>
              </a:rPr>
              <a:t>    </a:t>
            </a:r>
            <a:r>
              <a:rPr lang="zh-CN" altLang="en-US" sz="2400" b="1">
                <a:latin typeface="宋体" panose="02010600030101010101" pitchFamily="2" charset="-122"/>
                <a:ea typeface="宋体" panose="02010600030101010101" pitchFamily="2" charset="-122"/>
              </a:rPr>
              <a:t>《展拓香港界址专条》强行“租借”界限街以北、深圳河以南的九龙半岛大片土地及附近水域的200多个岛屿，租期99年，至1997年6月30日期满</a:t>
            </a:r>
            <a:r>
              <a:rPr lang="zh-CN" altLang="en-US" sz="2400">
                <a:latin typeface="宋体" panose="02010600030101010101" pitchFamily="2" charset="-122"/>
                <a:ea typeface="宋体" panose="02010600030101010101" pitchFamily="2" charset="-122"/>
              </a:rPr>
              <a:t>。</a:t>
            </a:r>
            <a:endParaRPr lang="zh-CN" altLang="en-US" sz="2400">
              <a:latin typeface="宋体" panose="02010600030101010101" pitchFamily="2" charset="-122"/>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6259"/>
                                        </p:tgtEl>
                                        <p:attrNameLst>
                                          <p:attrName>style.visibility</p:attrName>
                                        </p:attrNameLst>
                                      </p:cBhvr>
                                      <p:to>
                                        <p:strVal val="visible"/>
                                      </p:to>
                                    </p:set>
                                    <p:animEffect transition="in" filter="blinds(horizontal)">
                                      <p:cBhvr>
                                        <p:cTn id="7" dur="500"/>
                                        <p:tgtEl>
                                          <p:spTgt spid="9625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6260"/>
                                        </p:tgtEl>
                                        <p:attrNameLst>
                                          <p:attrName>style.visibility</p:attrName>
                                        </p:attrNameLst>
                                      </p:cBhvr>
                                      <p:to>
                                        <p:strVal val="visible"/>
                                      </p:to>
                                    </p:set>
                                    <p:anim calcmode="lin" valueType="num">
                                      <p:cBhvr additive="base">
                                        <p:cTn id="12" dur="500" fill="hold"/>
                                        <p:tgtEl>
                                          <p:spTgt spid="96260"/>
                                        </p:tgtEl>
                                        <p:attrNameLst>
                                          <p:attrName>ppt_x</p:attrName>
                                        </p:attrNameLst>
                                      </p:cBhvr>
                                      <p:tavLst>
                                        <p:tav tm="0">
                                          <p:val>
                                            <p:strVal val="1+#ppt_w/2"/>
                                          </p:val>
                                        </p:tav>
                                        <p:tav tm="100000">
                                          <p:val>
                                            <p:strVal val="#ppt_x"/>
                                          </p:val>
                                        </p:tav>
                                      </p:tavLst>
                                    </p:anim>
                                    <p:anim calcmode="lin" valueType="num">
                                      <p:cBhvr additive="base">
                                        <p:cTn id="13" dur="500" fill="hold"/>
                                        <p:tgtEl>
                                          <p:spTgt spid="9626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96261"/>
                                        </p:tgtEl>
                                        <p:attrNameLst>
                                          <p:attrName>style.visibility</p:attrName>
                                        </p:attrNameLst>
                                      </p:cBhvr>
                                      <p:to>
                                        <p:strVal val="visible"/>
                                      </p:to>
                                    </p:set>
                                    <p:anim calcmode="lin" valueType="num">
                                      <p:cBhvr additive="base">
                                        <p:cTn id="18" dur="500" fill="hold"/>
                                        <p:tgtEl>
                                          <p:spTgt spid="96261"/>
                                        </p:tgtEl>
                                        <p:attrNameLst>
                                          <p:attrName>ppt_x</p:attrName>
                                        </p:attrNameLst>
                                      </p:cBhvr>
                                      <p:tavLst>
                                        <p:tav tm="0">
                                          <p:val>
                                            <p:strVal val="#ppt_x"/>
                                          </p:val>
                                        </p:tav>
                                        <p:tav tm="100000">
                                          <p:val>
                                            <p:strVal val="#ppt_x"/>
                                          </p:val>
                                        </p:tav>
                                      </p:tavLst>
                                    </p:anim>
                                    <p:anim calcmode="lin" valueType="num">
                                      <p:cBhvr additive="base">
                                        <p:cTn id="19" dur="500" fill="hold"/>
                                        <p:tgtEl>
                                          <p:spTgt spid="9626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6262"/>
                                        </p:tgtEl>
                                        <p:attrNameLst>
                                          <p:attrName>style.visibility</p:attrName>
                                        </p:attrNameLst>
                                      </p:cBhvr>
                                      <p:to>
                                        <p:strVal val="visible"/>
                                      </p:to>
                                    </p:set>
                                    <p:anim calcmode="lin" valueType="num">
                                      <p:cBhvr additive="base">
                                        <p:cTn id="24" dur="500" fill="hold"/>
                                        <p:tgtEl>
                                          <p:spTgt spid="96262"/>
                                        </p:tgtEl>
                                        <p:attrNameLst>
                                          <p:attrName>ppt_x</p:attrName>
                                        </p:attrNameLst>
                                      </p:cBhvr>
                                      <p:tavLst>
                                        <p:tav tm="0">
                                          <p:val>
                                            <p:strVal val="0-#ppt_w/2"/>
                                          </p:val>
                                        </p:tav>
                                        <p:tav tm="100000">
                                          <p:val>
                                            <p:strVal val="#ppt_x"/>
                                          </p:val>
                                        </p:tav>
                                      </p:tavLst>
                                    </p:anim>
                                    <p:anim calcmode="lin" valueType="num">
                                      <p:cBhvr additive="base">
                                        <p:cTn id="25" dur="500" fill="hold"/>
                                        <p:tgtEl>
                                          <p:spTgt spid="96262"/>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96263"/>
                                        </p:tgtEl>
                                        <p:attrNameLst>
                                          <p:attrName>style.visibility</p:attrName>
                                        </p:attrNameLst>
                                      </p:cBhvr>
                                      <p:to>
                                        <p:strVal val="visible"/>
                                      </p:to>
                                    </p:set>
                                    <p:animEffect transition="in" filter="blinds(horizontal)">
                                      <p:cBhvr>
                                        <p:cTn id="30" dur="500"/>
                                        <p:tgtEl>
                                          <p:spTgt spid="96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内容占位符 2"/>
          <p:cNvSpPr>
            <a:spLocks noGrp="1"/>
          </p:cNvSpPr>
          <p:nvPr>
            <p:ph idx="1" hasCustomPrompt="1"/>
          </p:nvPr>
        </p:nvSpPr>
        <p:spPr>
          <a:xfrm>
            <a:off x="1054100" y="1303338"/>
            <a:ext cx="10058400" cy="4038600"/>
          </a:xfrm>
        </p:spPr>
        <p:txBody>
          <a:bodyPr vert="horz" wrap="square" lIns="91440" tIns="45720" rIns="91440" bIns="45720" rtlCol="0" anchor="t">
            <a:normAutofit/>
          </a:bodyPr>
          <a:p>
            <a:pPr marL="0" marR="0" lvl="0" indent="0" algn="l" defTabSz="685800" rtl="0" fontAlgn="auto">
              <a:lnSpc>
                <a:spcPts val="4080"/>
              </a:lnSpc>
              <a:spcBef>
                <a:spcPts val="0"/>
              </a:spcBef>
              <a:spcAft>
                <a:spcPts val="0"/>
              </a:spcAft>
              <a:buClr>
                <a:schemeClr val="accent1"/>
              </a:buClr>
              <a:buSzPct val="100000"/>
              <a:buFont typeface="Arial" panose="020B0604020202020204" pitchFamily="34" charset="0"/>
              <a:buNone/>
              <a:defRPr/>
            </a:pPr>
            <a:r>
              <a:rPr lang="en-US" altLang="zh-CN" sz="2400" strike="noStrike" noProof="1" dirty="0">
                <a:latin typeface="宋体" panose="02010600030101010101" pitchFamily="2" charset="-122"/>
                <a:ea typeface="宋体" panose="02010600030101010101" pitchFamily="2" charset="-122"/>
              </a:rPr>
              <a:t>   </a:t>
            </a:r>
            <a:r>
              <a:rPr lang="en-US" altLang="zh-CN" sz="2400" strike="noStrike" noProof="1" dirty="0">
                <a:latin typeface="黑体" panose="02010609060101010101" charset="-122"/>
                <a:ea typeface="黑体" panose="02010609060101010101" charset="-122"/>
                <a:cs typeface="黑体" panose="02010609060101010101" charset="-122"/>
              </a:rPr>
              <a:t> </a:t>
            </a:r>
            <a:r>
              <a:rPr lang="zh-CN" altLang="en-US" sz="2400" strike="noStrike" noProof="1" dirty="0">
                <a:latin typeface="黑体" panose="02010609060101010101" charset="-122"/>
                <a:ea typeface="黑体" panose="02010609060101010101" charset="-122"/>
                <a:cs typeface="黑体" panose="02010609060101010101" charset="-122"/>
              </a:rPr>
              <a:t>同时，</a:t>
            </a:r>
            <a:r>
              <a:rPr lang="zh-CN" altLang="en-US" sz="2400" strike="noStrike" noProof="0" dirty="0">
                <a:ln>
                  <a:noFill/>
                </a:ln>
                <a:effectLst/>
                <a:uLnTx/>
                <a:uFillTx/>
                <a:latin typeface="黑体" panose="02010609060101010101" charset="-122"/>
                <a:ea typeface="黑体" panose="02010609060101010101" charset="-122"/>
                <a:cs typeface="黑体" panose="02010609060101010101" charset="-122"/>
                <a:sym typeface="+mn-ea"/>
              </a:rPr>
              <a:t>狮子也</a:t>
            </a:r>
            <a:r>
              <a:rPr lang="zh-CN" altLang="en-US" sz="2400" strike="noStrike" noProof="0" dirty="0">
                <a:ln>
                  <a:noFill/>
                </a:ln>
                <a:effectLst/>
                <a:uLnTx/>
                <a:uFillTx/>
                <a:latin typeface="黑体" panose="02010609060101010101" charset="-122"/>
                <a:ea typeface="黑体" panose="02010609060101010101" charset="-122"/>
                <a:cs typeface="黑体" panose="02010609060101010101" charset="-122"/>
                <a:sym typeface="+mn-ea"/>
              </a:rPr>
              <a:t>慢慢悟出了一个道理：自己虽然凶猛异常，一百只羊都不是对手，可是自己的命运操纵在羊群手里。羊群随时可以把自己送回上帝哪里，让自己饱受饥饿的煎熬，甚至有可能饿死。</a:t>
            </a:r>
            <a:endParaRPr lang="zh-CN" altLang="en-US" sz="2400" strike="noStrike" noProof="0" dirty="0">
              <a:ln>
                <a:noFill/>
              </a:ln>
              <a:effectLst/>
              <a:uLnTx/>
              <a:uFillTx/>
              <a:latin typeface="黑体" panose="02010609060101010101" charset="-122"/>
              <a:ea typeface="黑体" panose="02010609060101010101" charset="-122"/>
              <a:cs typeface="黑体" panose="02010609060101010101" charset="-122"/>
              <a:sym typeface="+mn-ea"/>
            </a:endParaRPr>
          </a:p>
          <a:p>
            <a:pPr marL="0" marR="0" lvl="0" indent="0" algn="l" defTabSz="685800" rtl="0" fontAlgn="auto">
              <a:lnSpc>
                <a:spcPts val="4080"/>
              </a:lnSpc>
              <a:spcBef>
                <a:spcPts val="0"/>
              </a:spcBef>
              <a:spcAft>
                <a:spcPts val="0"/>
              </a:spcAft>
              <a:buClr>
                <a:schemeClr val="accent1"/>
              </a:buClr>
              <a:buSzPct val="100000"/>
              <a:buFont typeface="Arial" panose="020B0604020202020204" pitchFamily="34" charset="0"/>
              <a:buNone/>
              <a:defRPr/>
            </a:pPr>
            <a:r>
              <a:rPr lang="zh-CN" altLang="en-US" sz="2400" strike="noStrike" noProof="0" dirty="0">
                <a:ln>
                  <a:noFill/>
                </a:ln>
                <a:effectLst/>
                <a:uLnTx/>
                <a:uFillTx/>
                <a:latin typeface="黑体" panose="02010609060101010101" charset="-122"/>
                <a:ea typeface="黑体" panose="02010609060101010101" charset="-122"/>
                <a:cs typeface="黑体" panose="02010609060101010101" charset="-122"/>
                <a:sym typeface="+mn-ea"/>
              </a:rPr>
              <a:t>    想通这个道理后，狮子就对羊群特别客气，只吃死羊和病羊，凡是健康的羊它都不吃了。    </a:t>
            </a:r>
            <a:endParaRPr lang="zh-CN" altLang="en-US" sz="2400" strike="noStrike" noProof="1" dirty="0">
              <a:latin typeface="黑体" panose="02010609060101010101" charset="-122"/>
              <a:ea typeface="黑体" panose="02010609060101010101" charset="-122"/>
              <a:cs typeface="黑体" panose="02010609060101010101" charset="-122"/>
            </a:endParaRPr>
          </a:p>
        </p:txBody>
      </p:sp>
      <p:sp>
        <p:nvSpPr>
          <p:cNvPr id="25602" name="标题 3"/>
          <p:cNvSpPr>
            <a:spLocks noGrp="1"/>
          </p:cNvSpPr>
          <p:nvPr/>
        </p:nvSpPr>
        <p:spPr>
          <a:xfrm>
            <a:off x="1065213" y="76200"/>
            <a:ext cx="9980612" cy="1096963"/>
          </a:xfrm>
          <a:prstGeom prst="rect">
            <a:avLst/>
          </a:prstGeom>
          <a:noFill/>
          <a:ln w="9525">
            <a:noFill/>
          </a:ln>
        </p:spPr>
        <p:txBody>
          <a:bodyPr lIns="0" tIns="45720" rIns="0" bIns="45720" anchor="b"/>
          <a:p>
            <a:pPr>
              <a:lnSpc>
                <a:spcPct val="90000"/>
              </a:lnSpc>
            </a:pPr>
            <a:r>
              <a:rPr lang="zh-CN" altLang="en-US" sz="2800" dirty="0">
                <a:latin typeface="微软雅黑" panose="020B0503020204020204" pitchFamily="34" charset="-122"/>
                <a:ea typeface="微软雅黑" panose="020B0503020204020204" pitchFamily="34" charset="-122"/>
              </a:rPr>
              <a:t>理解</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政治</a:t>
            </a:r>
            <a:r>
              <a:rPr lang="en-US" altLang="zh-CN"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p:txBody>
      </p:sp>
    </p:spTree>
  </p:cSld>
  <p:clrMapOvr>
    <a:masterClrMapping/>
  </p:clrMapOvr>
  <p:transition>
    <p:random/>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extBox 3"/>
          <p:cNvSpPr txBox="1">
            <a:spLocks noChangeArrowheads="1"/>
          </p:cNvSpPr>
          <p:nvPr/>
        </p:nvSpPr>
        <p:spPr bwMode="auto">
          <a:xfrm>
            <a:off x="1076325" y="1336675"/>
            <a:ext cx="296068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zh-CN" altLang="en-US" sz="2400" b="1">
                <a:latin typeface="微软雅黑" panose="020B0503020204020204" pitchFamily="34" charset="-122"/>
                <a:ea typeface="微软雅黑" panose="020B0503020204020204" pitchFamily="34" charset="-122"/>
              </a:rPr>
              <a:t>香港问题产生的原因</a:t>
            </a:r>
            <a:endParaRPr lang="zh-CN" altLang="en-US" sz="2400" b="1">
              <a:latin typeface="微软雅黑" panose="020B0503020204020204" pitchFamily="34" charset="-122"/>
              <a:ea typeface="微软雅黑" panose="020B0503020204020204" pitchFamily="34" charset="-122"/>
            </a:endParaRPr>
          </a:p>
        </p:txBody>
      </p:sp>
      <p:sp>
        <p:nvSpPr>
          <p:cNvPr id="98306" name="标题 3"/>
          <p:cNvSpPr>
            <a:spLocks noGrp="1" noChangeArrowheads="1"/>
          </p:cNvSpPr>
          <p:nvPr/>
        </p:nvSpPr>
        <p:spPr bwMode="auto">
          <a:xfrm>
            <a:off x="10763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4.1</a:t>
            </a:r>
            <a:r>
              <a:rPr lang="zh-CN" altLang="en-US" sz="2800" dirty="0" smtClean="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为什么祖国未能完全统一？</a:t>
            </a:r>
            <a:endParaRPr lang="zh-CN" altLang="en-US" sz="2800" dirty="0">
              <a:latin typeface="微软雅黑" panose="020B0503020204020204" pitchFamily="34" charset="-122"/>
              <a:ea typeface="微软雅黑" panose="020B0503020204020204" pitchFamily="34" charset="-122"/>
            </a:endParaRPr>
          </a:p>
        </p:txBody>
      </p:sp>
      <p:pic>
        <p:nvPicPr>
          <p:cNvPr id="98307"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6325" y="1908175"/>
            <a:ext cx="3419475"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08" name="图片 4"/>
          <p:cNvPicPr>
            <a:picLocks noChangeAspect="1" noChangeArrowheads="1"/>
          </p:cNvPicPr>
          <p:nvPr/>
        </p:nvPicPr>
        <p:blipFill>
          <a:blip r:embed="rId2">
            <a:extLst>
              <a:ext uri="{28A0092B-C50C-407E-A947-70E740481C1C}">
                <a14:useLocalDpi xmlns:a14="http://schemas.microsoft.com/office/drawing/2010/main" val="0"/>
              </a:ext>
            </a:extLst>
          </a:blip>
          <a:srcRect l="6454" t="757" r="7642" b="23825"/>
          <a:stretch>
            <a:fillRect/>
          </a:stretch>
        </p:blipFill>
        <p:spPr bwMode="auto">
          <a:xfrm>
            <a:off x="1076325" y="4225925"/>
            <a:ext cx="3419475" cy="229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09"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9625" y="4691063"/>
            <a:ext cx="7081838"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0" name="TextBox 3"/>
          <p:cNvSpPr txBox="1">
            <a:spLocks noChangeArrowheads="1"/>
          </p:cNvSpPr>
          <p:nvPr/>
        </p:nvSpPr>
        <p:spPr bwMode="auto">
          <a:xfrm>
            <a:off x="4724400" y="2046288"/>
            <a:ext cx="6977063"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en-US" altLang="zh-CN" sz="2400" b="1">
                <a:latin typeface="宋体" panose="02010600030101010101" pitchFamily="2" charset="-122"/>
                <a:ea typeface="宋体" panose="02010600030101010101" pitchFamily="2" charset="-122"/>
              </a:rPr>
              <a:t>    </a:t>
            </a:r>
            <a:r>
              <a:rPr lang="zh-CN" altLang="en-US" sz="2400" b="1">
                <a:latin typeface="宋体" panose="02010600030101010101" pitchFamily="2" charset="-122"/>
                <a:ea typeface="宋体" panose="02010600030101010101" pitchFamily="2" charset="-122"/>
              </a:rPr>
              <a:t>英国殖民者使用战争手段，先后强迫清政府签订以上三个不平等条约，强行割让和租借了香港。辛亥革命之后的历届中国政府均不承认这些不平等条约。</a:t>
            </a:r>
            <a:endParaRPr lang="zh-CN" altLang="en-US" sz="2400" b="1">
              <a:latin typeface="宋体" panose="02010600030101010101" pitchFamily="2" charset="-122"/>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8307"/>
                                        </p:tgtEl>
                                        <p:attrNameLst>
                                          <p:attrName>style.visibility</p:attrName>
                                        </p:attrNameLst>
                                      </p:cBhvr>
                                      <p:to>
                                        <p:strVal val="visible"/>
                                      </p:to>
                                    </p:set>
                                    <p:animEffect transition="in" filter="blinds(horizontal)">
                                      <p:cBhvr>
                                        <p:cTn id="7" dur="500"/>
                                        <p:tgtEl>
                                          <p:spTgt spid="9830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8310"/>
                                        </p:tgtEl>
                                        <p:attrNameLst>
                                          <p:attrName>style.visibility</p:attrName>
                                        </p:attrNameLst>
                                      </p:cBhvr>
                                      <p:to>
                                        <p:strVal val="visible"/>
                                      </p:to>
                                    </p:set>
                                    <p:animEffect transition="in" filter="blinds(horizontal)">
                                      <p:cBhvr>
                                        <p:cTn id="10" dur="500"/>
                                        <p:tgtEl>
                                          <p:spTgt spid="9831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98308"/>
                                        </p:tgtEl>
                                        <p:attrNameLst>
                                          <p:attrName>style.visibility</p:attrName>
                                        </p:attrNameLst>
                                      </p:cBhvr>
                                      <p:to>
                                        <p:strVal val="visible"/>
                                      </p:to>
                                    </p:set>
                                    <p:animEffect transition="in" filter="blinds(horizontal)">
                                      <p:cBhvr>
                                        <p:cTn id="15" dur="500"/>
                                        <p:tgtEl>
                                          <p:spTgt spid="9830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98309"/>
                                        </p:tgtEl>
                                        <p:attrNameLst>
                                          <p:attrName>style.visibility</p:attrName>
                                        </p:attrNameLst>
                                      </p:cBhvr>
                                      <p:to>
                                        <p:strVal val="visible"/>
                                      </p:to>
                                    </p:set>
                                    <p:animEffect transition="in" filter="blinds(horizontal)">
                                      <p:cBhvr>
                                        <p:cTn id="20" dur="500"/>
                                        <p:tgtEl>
                                          <p:spTgt spid="98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1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TextBox 3"/>
          <p:cNvSpPr txBox="1">
            <a:spLocks noChangeArrowheads="1"/>
          </p:cNvSpPr>
          <p:nvPr/>
        </p:nvSpPr>
        <p:spPr bwMode="auto">
          <a:xfrm>
            <a:off x="1076325" y="1336675"/>
            <a:ext cx="296068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zh-CN" altLang="en-US" sz="2400" b="1">
                <a:latin typeface="微软雅黑" panose="020B0503020204020204" pitchFamily="34" charset="-122"/>
                <a:ea typeface="微软雅黑" panose="020B0503020204020204" pitchFamily="34" charset="-122"/>
              </a:rPr>
              <a:t>澳门问题产生的原因</a:t>
            </a:r>
            <a:endParaRPr lang="zh-CN" altLang="en-US" sz="2400" b="1">
              <a:latin typeface="微软雅黑" panose="020B0503020204020204" pitchFamily="34" charset="-122"/>
              <a:ea typeface="微软雅黑" panose="020B0503020204020204" pitchFamily="34" charset="-122"/>
            </a:endParaRPr>
          </a:p>
        </p:txBody>
      </p:sp>
      <p:sp>
        <p:nvSpPr>
          <p:cNvPr id="99330" name="标题 3"/>
          <p:cNvSpPr>
            <a:spLocks noGrp="1" noChangeArrowheads="1"/>
          </p:cNvSpPr>
          <p:nvPr/>
        </p:nvSpPr>
        <p:spPr bwMode="auto">
          <a:xfrm>
            <a:off x="10763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4.1</a:t>
            </a:r>
            <a:r>
              <a:rPr lang="zh-CN" altLang="en-US" sz="2800" dirty="0" smtClean="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为什么祖国未能完全统一？</a:t>
            </a:r>
            <a:endParaRPr lang="zh-CN" altLang="en-US" sz="2800" dirty="0">
              <a:latin typeface="微软雅黑" panose="020B0503020204020204" pitchFamily="34" charset="-122"/>
              <a:ea typeface="微软雅黑" panose="020B0503020204020204" pitchFamily="34" charset="-122"/>
            </a:endParaRPr>
          </a:p>
        </p:txBody>
      </p:sp>
      <p:pic>
        <p:nvPicPr>
          <p:cNvPr id="99331"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6325" y="2117725"/>
            <a:ext cx="3473450" cy="262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2"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9775" y="2117725"/>
            <a:ext cx="3584575" cy="262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3"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4350" y="2117725"/>
            <a:ext cx="3162300" cy="262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4" name="TextBox 3"/>
          <p:cNvSpPr txBox="1">
            <a:spLocks noChangeArrowheads="1"/>
          </p:cNvSpPr>
          <p:nvPr/>
        </p:nvSpPr>
        <p:spPr bwMode="auto">
          <a:xfrm>
            <a:off x="1692275" y="5094288"/>
            <a:ext cx="6977063"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en-US" altLang="zh-CN" sz="2400" b="1">
                <a:latin typeface="宋体" panose="02010600030101010101" pitchFamily="2" charset="-122"/>
                <a:ea typeface="宋体" panose="02010600030101010101" pitchFamily="2" charset="-122"/>
              </a:rPr>
              <a:t>           </a:t>
            </a:r>
            <a:r>
              <a:rPr lang="en-US" altLang="zh-CN" sz="2800" b="1">
                <a:latin typeface="宋体" panose="02010600030101010101" pitchFamily="2" charset="-122"/>
                <a:ea typeface="宋体" panose="02010600030101010101" pitchFamily="2" charset="-122"/>
              </a:rPr>
              <a:t> </a:t>
            </a:r>
            <a:r>
              <a:rPr lang="zh-CN" altLang="en-US" sz="2800" b="1">
                <a:latin typeface="宋体" panose="02010600030101010101" pitchFamily="2" charset="-122"/>
                <a:ea typeface="宋体" panose="02010600030101010101" pitchFamily="2" charset="-122"/>
              </a:rPr>
              <a:t>澳门自古以来便是中国的领土</a:t>
            </a:r>
            <a:endParaRPr lang="zh-CN" altLang="en-US" sz="2800" b="1">
              <a:latin typeface="宋体" panose="02010600030101010101" pitchFamily="2" charset="-122"/>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9331"/>
                                        </p:tgtEl>
                                        <p:attrNameLst>
                                          <p:attrName>style.visibility</p:attrName>
                                        </p:attrNameLst>
                                      </p:cBhvr>
                                      <p:to>
                                        <p:strVal val="visible"/>
                                      </p:to>
                                    </p:set>
                                    <p:animEffect transition="in" filter="blinds(horizontal)">
                                      <p:cBhvr>
                                        <p:cTn id="7" dur="500"/>
                                        <p:tgtEl>
                                          <p:spTgt spid="9933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9332"/>
                                        </p:tgtEl>
                                        <p:attrNameLst>
                                          <p:attrName>style.visibility</p:attrName>
                                        </p:attrNameLst>
                                      </p:cBhvr>
                                      <p:to>
                                        <p:strVal val="visible"/>
                                      </p:to>
                                    </p:set>
                                    <p:animEffect transition="in" filter="blinds(horizontal)">
                                      <p:cBhvr>
                                        <p:cTn id="12" dur="500"/>
                                        <p:tgtEl>
                                          <p:spTgt spid="9933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9333"/>
                                        </p:tgtEl>
                                        <p:attrNameLst>
                                          <p:attrName>style.visibility</p:attrName>
                                        </p:attrNameLst>
                                      </p:cBhvr>
                                      <p:to>
                                        <p:strVal val="visible"/>
                                      </p:to>
                                    </p:set>
                                    <p:animEffect transition="in" filter="blinds(horizontal)">
                                      <p:cBhvr>
                                        <p:cTn id="17" dur="500"/>
                                        <p:tgtEl>
                                          <p:spTgt spid="9933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9334"/>
                                        </p:tgtEl>
                                        <p:attrNameLst>
                                          <p:attrName>style.visibility</p:attrName>
                                        </p:attrNameLst>
                                      </p:cBhvr>
                                      <p:to>
                                        <p:strVal val="visible"/>
                                      </p:to>
                                    </p:set>
                                    <p:animEffect transition="in" filter="blinds(horizontal)">
                                      <p:cBhvr>
                                        <p:cTn id="22" dur="500"/>
                                        <p:tgtEl>
                                          <p:spTgt spid="99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extBox 3"/>
          <p:cNvSpPr txBox="1">
            <a:spLocks noChangeArrowheads="1"/>
          </p:cNvSpPr>
          <p:nvPr/>
        </p:nvSpPr>
        <p:spPr bwMode="auto">
          <a:xfrm>
            <a:off x="1076325" y="1336675"/>
            <a:ext cx="296068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zh-CN" altLang="en-US" sz="2400" b="1">
                <a:latin typeface="微软雅黑" panose="020B0503020204020204" pitchFamily="34" charset="-122"/>
                <a:ea typeface="微软雅黑" panose="020B0503020204020204" pitchFamily="34" charset="-122"/>
              </a:rPr>
              <a:t>澳门问题产生的原因</a:t>
            </a:r>
            <a:endParaRPr lang="zh-CN" altLang="en-US" sz="2400" b="1">
              <a:latin typeface="微软雅黑" panose="020B0503020204020204" pitchFamily="34" charset="-122"/>
              <a:ea typeface="微软雅黑" panose="020B0503020204020204" pitchFamily="34" charset="-122"/>
            </a:endParaRPr>
          </a:p>
        </p:txBody>
      </p:sp>
      <p:sp>
        <p:nvSpPr>
          <p:cNvPr id="100354" name="标题 3"/>
          <p:cNvSpPr>
            <a:spLocks noGrp="1" noChangeArrowheads="1"/>
          </p:cNvSpPr>
          <p:nvPr/>
        </p:nvSpPr>
        <p:spPr bwMode="auto">
          <a:xfrm>
            <a:off x="10763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4.1</a:t>
            </a:r>
            <a:r>
              <a:rPr lang="zh-CN" altLang="en-US" sz="2800" dirty="0" smtClean="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为什么祖国未能完全统一？</a:t>
            </a:r>
            <a:endParaRPr lang="zh-CN" altLang="en-US" sz="2800" dirty="0">
              <a:latin typeface="微软雅黑" panose="020B0503020204020204" pitchFamily="34" charset="-122"/>
              <a:ea typeface="微软雅黑" panose="020B0503020204020204" pitchFamily="34" charset="-122"/>
            </a:endParaRPr>
          </a:p>
        </p:txBody>
      </p:sp>
      <p:pic>
        <p:nvPicPr>
          <p:cNvPr id="100355"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87600" y="2000250"/>
            <a:ext cx="3330575" cy="284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6"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1588" y="2000250"/>
            <a:ext cx="3821112"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7" name="TextBox 3"/>
          <p:cNvSpPr txBox="1">
            <a:spLocks noChangeArrowheads="1"/>
          </p:cNvSpPr>
          <p:nvPr/>
        </p:nvSpPr>
        <p:spPr bwMode="auto">
          <a:xfrm>
            <a:off x="1076325" y="4851400"/>
            <a:ext cx="9980613"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en-US" altLang="zh-CN" sz="2400" b="1">
                <a:latin typeface="宋体" panose="02010600030101010101" pitchFamily="2" charset="-122"/>
                <a:ea typeface="宋体" panose="02010600030101010101" pitchFamily="2" charset="-122"/>
              </a:rPr>
              <a:t>    </a:t>
            </a:r>
            <a:r>
              <a:rPr lang="zh-CN" altLang="zh-CN" sz="2400" b="1">
                <a:latin typeface="宋体" panose="02010600030101010101" pitchFamily="2" charset="-122"/>
                <a:ea typeface="宋体" panose="02010600030101010101" pitchFamily="2" charset="-122"/>
              </a:rPr>
              <a:t>1553年，葡萄牙人通过贿赂收买当地官员，以晾晒水浸货物为由要求上岸，得到批准。从此葡萄牙人逐渐在澳门聚居成群，开始长期居留。此后，他们逐渐扩大居住区域，修筑城墙炮台，在葡萄牙人聚居区内部实施葡式管理。</a:t>
            </a:r>
            <a:endParaRPr lang="zh-CN" altLang="zh-CN" sz="2400" b="1">
              <a:latin typeface="宋体" panose="02010600030101010101" pitchFamily="2" charset="-122"/>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0355"/>
                                        </p:tgtEl>
                                        <p:attrNameLst>
                                          <p:attrName>style.visibility</p:attrName>
                                        </p:attrNameLst>
                                      </p:cBhvr>
                                      <p:to>
                                        <p:strVal val="visible"/>
                                      </p:to>
                                    </p:set>
                                    <p:animEffect transition="in" filter="blinds(horizontal)">
                                      <p:cBhvr>
                                        <p:cTn id="7" dur="500"/>
                                        <p:tgtEl>
                                          <p:spTgt spid="10035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0356"/>
                                        </p:tgtEl>
                                        <p:attrNameLst>
                                          <p:attrName>style.visibility</p:attrName>
                                        </p:attrNameLst>
                                      </p:cBhvr>
                                      <p:to>
                                        <p:strVal val="visible"/>
                                      </p:to>
                                    </p:set>
                                    <p:animEffect transition="in" filter="blinds(horizontal)">
                                      <p:cBhvr>
                                        <p:cTn id="12" dur="500"/>
                                        <p:tgtEl>
                                          <p:spTgt spid="100356"/>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100357"/>
                                        </p:tgtEl>
                                        <p:attrNameLst>
                                          <p:attrName>style.visibility</p:attrName>
                                        </p:attrNameLst>
                                      </p:cBhvr>
                                      <p:to>
                                        <p:strVal val="visible"/>
                                      </p:to>
                                    </p:set>
                                    <p:anim calcmode="lin" valueType="num">
                                      <p:cBhvr additive="base">
                                        <p:cTn id="15" dur="500" fill="hold"/>
                                        <p:tgtEl>
                                          <p:spTgt spid="100357"/>
                                        </p:tgtEl>
                                        <p:attrNameLst>
                                          <p:attrName>ppt_x</p:attrName>
                                        </p:attrNameLst>
                                      </p:cBhvr>
                                      <p:tavLst>
                                        <p:tav tm="0">
                                          <p:val>
                                            <p:strVal val="#ppt_x"/>
                                          </p:val>
                                        </p:tav>
                                        <p:tav tm="100000">
                                          <p:val>
                                            <p:strVal val="#ppt_x"/>
                                          </p:val>
                                        </p:tav>
                                      </p:tavLst>
                                    </p:anim>
                                    <p:anim calcmode="lin" valueType="num">
                                      <p:cBhvr additive="base">
                                        <p:cTn id="16" dur="500" fill="hold"/>
                                        <p:tgtEl>
                                          <p:spTgt spid="1003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TextBox 3"/>
          <p:cNvSpPr txBox="1">
            <a:spLocks noChangeArrowheads="1"/>
          </p:cNvSpPr>
          <p:nvPr/>
        </p:nvSpPr>
        <p:spPr bwMode="auto">
          <a:xfrm>
            <a:off x="1076325" y="1336675"/>
            <a:ext cx="296068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zh-CN" altLang="en-US" sz="2400" b="1">
                <a:latin typeface="微软雅黑" panose="020B0503020204020204" pitchFamily="34" charset="-122"/>
                <a:ea typeface="微软雅黑" panose="020B0503020204020204" pitchFamily="34" charset="-122"/>
              </a:rPr>
              <a:t>澳门问题产生的原因</a:t>
            </a:r>
            <a:endParaRPr lang="zh-CN" altLang="en-US" sz="2400" b="1">
              <a:latin typeface="微软雅黑" panose="020B0503020204020204" pitchFamily="34" charset="-122"/>
              <a:ea typeface="微软雅黑" panose="020B0503020204020204" pitchFamily="34" charset="-122"/>
            </a:endParaRPr>
          </a:p>
        </p:txBody>
      </p:sp>
      <p:sp>
        <p:nvSpPr>
          <p:cNvPr id="101378" name="标题 3"/>
          <p:cNvSpPr>
            <a:spLocks noGrp="1" noChangeArrowheads="1"/>
          </p:cNvSpPr>
          <p:nvPr/>
        </p:nvSpPr>
        <p:spPr bwMode="auto">
          <a:xfrm>
            <a:off x="10763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4.1</a:t>
            </a:r>
            <a:r>
              <a:rPr lang="zh-CN" altLang="en-US" sz="2800" dirty="0" smtClean="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为什么祖国未能完全统一？</a:t>
            </a:r>
            <a:endParaRPr lang="zh-CN" altLang="en-US" sz="2800" dirty="0">
              <a:latin typeface="微软雅黑" panose="020B0503020204020204" pitchFamily="34" charset="-122"/>
              <a:ea typeface="微软雅黑" panose="020B0503020204020204" pitchFamily="34" charset="-122"/>
            </a:endParaRPr>
          </a:p>
        </p:txBody>
      </p:sp>
      <p:pic>
        <p:nvPicPr>
          <p:cNvPr id="101379"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2475" y="4879975"/>
            <a:ext cx="4286250"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80"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6650" y="5170488"/>
            <a:ext cx="663892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81"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5713" y="1914525"/>
            <a:ext cx="2781300" cy="284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2" name="TextBox 3"/>
          <p:cNvSpPr txBox="1">
            <a:spLocks noChangeArrowheads="1"/>
          </p:cNvSpPr>
          <p:nvPr/>
        </p:nvSpPr>
        <p:spPr bwMode="auto">
          <a:xfrm>
            <a:off x="4259263" y="1689100"/>
            <a:ext cx="7056437" cy="296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en-US" altLang="zh-CN" sz="2400" b="1">
                <a:latin typeface="宋体" panose="02010600030101010101" pitchFamily="2" charset="-122"/>
                <a:ea typeface="宋体" panose="02010600030101010101" pitchFamily="2" charset="-122"/>
              </a:rPr>
              <a:t>    </a:t>
            </a:r>
            <a:r>
              <a:rPr lang="zh-CN" altLang="zh-CN" sz="2400" b="1">
                <a:latin typeface="宋体" panose="02010600030101010101" pitchFamily="2" charset="-122"/>
                <a:ea typeface="宋体" panose="02010600030101010101" pitchFamily="2" charset="-122"/>
              </a:rPr>
              <a:t>1840年鸦片战争后，葡萄牙乘清政府战败之机，向中国提出对于澳门的领土要求没有得逞，便武装进犯，赶走清政府驻澳官员、拆毁政府衙门和海关，将对澳门半岛的占领范围逐步扩大到今天的关闸一带，并于1851年武装占领了氹仔岛，又于1864年武装占领了路环岛。</a:t>
            </a:r>
            <a:endParaRPr lang="zh-CN" altLang="zh-CN" sz="2400" b="1">
              <a:latin typeface="宋体" panose="02010600030101010101" pitchFamily="2" charset="-122"/>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1381"/>
                                        </p:tgtEl>
                                        <p:attrNameLst>
                                          <p:attrName>style.visibility</p:attrName>
                                        </p:attrNameLst>
                                      </p:cBhvr>
                                      <p:to>
                                        <p:strVal val="visible"/>
                                      </p:to>
                                    </p:set>
                                    <p:animEffect transition="in" filter="blinds(horizontal)">
                                      <p:cBhvr>
                                        <p:cTn id="7" dur="500"/>
                                        <p:tgtEl>
                                          <p:spTgt spid="10138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1382"/>
                                        </p:tgtEl>
                                        <p:attrNameLst>
                                          <p:attrName>style.visibility</p:attrName>
                                        </p:attrNameLst>
                                      </p:cBhvr>
                                      <p:to>
                                        <p:strVal val="visible"/>
                                      </p:to>
                                    </p:set>
                                    <p:animEffect transition="in" filter="blinds(horizontal)">
                                      <p:cBhvr>
                                        <p:cTn id="12" dur="500"/>
                                        <p:tgtEl>
                                          <p:spTgt spid="10138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1379"/>
                                        </p:tgtEl>
                                        <p:attrNameLst>
                                          <p:attrName>style.visibility</p:attrName>
                                        </p:attrNameLst>
                                      </p:cBhvr>
                                      <p:to>
                                        <p:strVal val="visible"/>
                                      </p:to>
                                    </p:set>
                                    <p:animEffect transition="in" filter="blinds(horizontal)">
                                      <p:cBhvr>
                                        <p:cTn id="17" dur="500"/>
                                        <p:tgtEl>
                                          <p:spTgt spid="101379"/>
                                        </p:tgtEl>
                                      </p:cBhvr>
                                    </p:animEffect>
                                  </p:childTnLst>
                                </p:cTn>
                              </p:par>
                              <p:par>
                                <p:cTn id="18" presetID="3" presetClass="entr" presetSubtype="10" fill="hold" nodeType="withEffect">
                                  <p:stCondLst>
                                    <p:cond delay="0"/>
                                  </p:stCondLst>
                                  <p:childTnLst>
                                    <p:set>
                                      <p:cBhvr>
                                        <p:cTn id="19" dur="1" fill="hold">
                                          <p:stCondLst>
                                            <p:cond delay="0"/>
                                          </p:stCondLst>
                                        </p:cTn>
                                        <p:tgtEl>
                                          <p:spTgt spid="101380"/>
                                        </p:tgtEl>
                                        <p:attrNameLst>
                                          <p:attrName>style.visibility</p:attrName>
                                        </p:attrNameLst>
                                      </p:cBhvr>
                                      <p:to>
                                        <p:strVal val="visible"/>
                                      </p:to>
                                    </p:set>
                                    <p:animEffect transition="in" filter="blinds(horizontal)">
                                      <p:cBhvr>
                                        <p:cTn id="20" dur="500"/>
                                        <p:tgtEl>
                                          <p:spTgt spid="101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8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extBox 3"/>
          <p:cNvSpPr txBox="1">
            <a:spLocks noChangeArrowheads="1"/>
          </p:cNvSpPr>
          <p:nvPr/>
        </p:nvSpPr>
        <p:spPr bwMode="auto">
          <a:xfrm>
            <a:off x="1076325" y="1336675"/>
            <a:ext cx="296068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zh-CN" altLang="en-US" sz="2400" b="1">
                <a:latin typeface="微软雅黑" panose="020B0503020204020204" pitchFamily="34" charset="-122"/>
                <a:ea typeface="微软雅黑" panose="020B0503020204020204" pitchFamily="34" charset="-122"/>
              </a:rPr>
              <a:t>澳门问题产生的原因</a:t>
            </a:r>
            <a:endParaRPr lang="zh-CN" altLang="en-US" sz="2400" b="1">
              <a:latin typeface="微软雅黑" panose="020B0503020204020204" pitchFamily="34" charset="-122"/>
              <a:ea typeface="微软雅黑" panose="020B0503020204020204" pitchFamily="34" charset="-122"/>
            </a:endParaRPr>
          </a:p>
        </p:txBody>
      </p:sp>
      <p:sp>
        <p:nvSpPr>
          <p:cNvPr id="102402" name="标题 3"/>
          <p:cNvSpPr>
            <a:spLocks noGrp="1" noChangeArrowheads="1"/>
          </p:cNvSpPr>
          <p:nvPr/>
        </p:nvSpPr>
        <p:spPr bwMode="auto">
          <a:xfrm>
            <a:off x="10763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4.1</a:t>
            </a:r>
            <a:r>
              <a:rPr lang="zh-CN" altLang="en-US" sz="2800" dirty="0" smtClean="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为什么祖国未能完全统一？</a:t>
            </a:r>
            <a:endParaRPr lang="zh-CN" altLang="en-US" sz="2800" dirty="0">
              <a:latin typeface="微软雅黑" panose="020B0503020204020204" pitchFamily="34" charset="-122"/>
              <a:ea typeface="微软雅黑" panose="020B0503020204020204" pitchFamily="34" charset="-122"/>
            </a:endParaRPr>
          </a:p>
        </p:txBody>
      </p:sp>
      <p:pic>
        <p:nvPicPr>
          <p:cNvPr id="102403"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89413" y="1401763"/>
            <a:ext cx="5153025" cy="284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4" name="TextBox 3"/>
          <p:cNvSpPr txBox="1">
            <a:spLocks noChangeArrowheads="1"/>
          </p:cNvSpPr>
          <p:nvPr/>
        </p:nvSpPr>
        <p:spPr bwMode="auto">
          <a:xfrm>
            <a:off x="1076325" y="4251325"/>
            <a:ext cx="9980613"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en-US" altLang="zh-CN" sz="2400" b="1">
                <a:latin typeface="宋体" panose="02010600030101010101" pitchFamily="2" charset="-122"/>
                <a:ea typeface="宋体" panose="02010600030101010101" pitchFamily="2" charset="-122"/>
              </a:rPr>
              <a:t>    </a:t>
            </a:r>
            <a:r>
              <a:rPr lang="zh-CN" altLang="zh-CN" sz="2400" b="1">
                <a:latin typeface="宋体" panose="02010600030101010101" pitchFamily="2" charset="-122"/>
                <a:ea typeface="宋体" panose="02010600030101010101" pitchFamily="2" charset="-122"/>
              </a:rPr>
              <a:t>中华人民共和国成立后，中国政府多次重申澳门是中国领土不可分割的组成部分，并指出应该通过和平谈判的方式解决此类历史遗留问题，在正式解决的时机不成熟的情况下，可以暂时维持现状。因此，中华人民共和国成立初期，对于香港和澳门均奉行“暂时不动”、“暂时维持现状”和“长期打算,充分利用”的特殊政策。</a:t>
            </a:r>
            <a:endParaRPr lang="zh-CN" altLang="zh-CN" sz="2400" b="1">
              <a:latin typeface="宋体" panose="02010600030101010101" pitchFamily="2" charset="-122"/>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403"/>
                                        </p:tgtEl>
                                        <p:attrNameLst>
                                          <p:attrName>style.visibility</p:attrName>
                                        </p:attrNameLst>
                                      </p:cBhvr>
                                      <p:to>
                                        <p:strVal val="visible"/>
                                      </p:to>
                                    </p:set>
                                    <p:animEffect transition="in" filter="blinds(horizontal)">
                                      <p:cBhvr>
                                        <p:cTn id="7" dur="500"/>
                                        <p:tgtEl>
                                          <p:spTgt spid="10240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2404"/>
                                        </p:tgtEl>
                                        <p:attrNameLst>
                                          <p:attrName>style.visibility</p:attrName>
                                        </p:attrNameLst>
                                      </p:cBhvr>
                                      <p:to>
                                        <p:strVal val="visible"/>
                                      </p:to>
                                    </p:set>
                                    <p:anim calcmode="lin" valueType="num">
                                      <p:cBhvr additive="base">
                                        <p:cTn id="12" dur="500" fill="hold"/>
                                        <p:tgtEl>
                                          <p:spTgt spid="102404"/>
                                        </p:tgtEl>
                                        <p:attrNameLst>
                                          <p:attrName>ppt_x</p:attrName>
                                        </p:attrNameLst>
                                      </p:cBhvr>
                                      <p:tavLst>
                                        <p:tav tm="0">
                                          <p:val>
                                            <p:strVal val="#ppt_x"/>
                                          </p:val>
                                        </p:tav>
                                        <p:tav tm="100000">
                                          <p:val>
                                            <p:strVal val="#ppt_x"/>
                                          </p:val>
                                        </p:tav>
                                      </p:tavLst>
                                    </p:anim>
                                    <p:anim calcmode="lin" valueType="num">
                                      <p:cBhvr additive="base">
                                        <p:cTn id="13" dur="500" fill="hold"/>
                                        <p:tgtEl>
                                          <p:spTgt spid="1024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TextBox 3"/>
          <p:cNvSpPr txBox="1">
            <a:spLocks noChangeArrowheads="1"/>
          </p:cNvSpPr>
          <p:nvPr/>
        </p:nvSpPr>
        <p:spPr bwMode="auto">
          <a:xfrm>
            <a:off x="1076325" y="1320800"/>
            <a:ext cx="296068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zh-CN" altLang="en-US" sz="2400" b="1">
                <a:latin typeface="微软雅黑" panose="020B0503020204020204" pitchFamily="34" charset="-122"/>
                <a:ea typeface="微软雅黑" panose="020B0503020204020204" pitchFamily="34" charset="-122"/>
              </a:rPr>
              <a:t>台湾问题产生的原因</a:t>
            </a:r>
            <a:endParaRPr lang="zh-CN" altLang="en-US" sz="2400" b="1">
              <a:latin typeface="微软雅黑" panose="020B0503020204020204" pitchFamily="34" charset="-122"/>
              <a:ea typeface="微软雅黑" panose="020B0503020204020204" pitchFamily="34" charset="-122"/>
            </a:endParaRPr>
          </a:p>
        </p:txBody>
      </p:sp>
      <p:sp>
        <p:nvSpPr>
          <p:cNvPr id="103426" name="标题 3"/>
          <p:cNvSpPr>
            <a:spLocks noGrp="1" noChangeArrowheads="1"/>
          </p:cNvSpPr>
          <p:nvPr/>
        </p:nvSpPr>
        <p:spPr bwMode="auto">
          <a:xfrm>
            <a:off x="10763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4.1</a:t>
            </a:r>
            <a:r>
              <a:rPr lang="zh-CN" altLang="en-US" sz="2800" dirty="0" smtClean="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为什么祖国未能完全统一？</a:t>
            </a:r>
            <a:endParaRPr lang="zh-CN" altLang="en-US" sz="2800" dirty="0">
              <a:latin typeface="微软雅黑" panose="020B0503020204020204" pitchFamily="34" charset="-122"/>
              <a:ea typeface="微软雅黑" panose="020B0503020204020204" pitchFamily="34" charset="-122"/>
            </a:endParaRPr>
          </a:p>
        </p:txBody>
      </p:sp>
      <p:pic>
        <p:nvPicPr>
          <p:cNvPr id="103427"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87838" y="1495425"/>
            <a:ext cx="6281737"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28"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325" y="3190875"/>
            <a:ext cx="2403475" cy="296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29"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5" y="4830763"/>
            <a:ext cx="7623175" cy="107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30" name="TextBox 3"/>
          <p:cNvSpPr txBox="1">
            <a:spLocks noChangeArrowheads="1"/>
          </p:cNvSpPr>
          <p:nvPr/>
        </p:nvSpPr>
        <p:spPr bwMode="auto">
          <a:xfrm>
            <a:off x="4111625" y="4124325"/>
            <a:ext cx="701992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r>
              <a:rPr lang="en-US" altLang="zh-CN" sz="2800" b="1">
                <a:latin typeface="宋体" panose="02010600030101010101" pitchFamily="2" charset="-122"/>
                <a:ea typeface="宋体" panose="02010600030101010101" pitchFamily="2" charset="-122"/>
              </a:rPr>
              <a:t>     </a:t>
            </a:r>
            <a:r>
              <a:rPr lang="zh-CN" altLang="en-US" sz="2800" b="1">
                <a:latin typeface="宋体" panose="02010600030101010101" pitchFamily="2" charset="-122"/>
                <a:ea typeface="宋体" panose="02010600030101010101" pitchFamily="2" charset="-122"/>
              </a:rPr>
              <a:t>台湾自古以来便是中国的领土</a:t>
            </a:r>
            <a:endParaRPr lang="zh-CN" altLang="en-US" sz="2800" b="1">
              <a:latin typeface="宋体" panose="02010600030101010101" pitchFamily="2" charset="-122"/>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3427"/>
                                        </p:tgtEl>
                                        <p:attrNameLst>
                                          <p:attrName>style.visibility</p:attrName>
                                        </p:attrNameLst>
                                      </p:cBhvr>
                                      <p:to>
                                        <p:strVal val="visible"/>
                                      </p:to>
                                    </p:set>
                                    <p:animEffect transition="in" filter="blinds(horizontal)">
                                      <p:cBhvr>
                                        <p:cTn id="7" dur="500"/>
                                        <p:tgtEl>
                                          <p:spTgt spid="10342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3430"/>
                                        </p:tgtEl>
                                        <p:attrNameLst>
                                          <p:attrName>style.visibility</p:attrName>
                                        </p:attrNameLst>
                                      </p:cBhvr>
                                      <p:to>
                                        <p:strVal val="visible"/>
                                      </p:to>
                                    </p:set>
                                    <p:animEffect transition="in" filter="blinds(horizontal)">
                                      <p:cBhvr>
                                        <p:cTn id="10" dur="500"/>
                                        <p:tgtEl>
                                          <p:spTgt spid="10343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03428"/>
                                        </p:tgtEl>
                                        <p:attrNameLst>
                                          <p:attrName>style.visibility</p:attrName>
                                        </p:attrNameLst>
                                      </p:cBhvr>
                                      <p:to>
                                        <p:strVal val="visible"/>
                                      </p:to>
                                    </p:set>
                                    <p:animEffect transition="in" filter="blinds(horizontal)">
                                      <p:cBhvr>
                                        <p:cTn id="15" dur="500"/>
                                        <p:tgtEl>
                                          <p:spTgt spid="103428"/>
                                        </p:tgtEl>
                                      </p:cBhvr>
                                    </p:animEffect>
                                  </p:childTnLst>
                                </p:cTn>
                              </p:par>
                              <p:par>
                                <p:cTn id="16" presetID="3" presetClass="entr" presetSubtype="10" fill="hold" nodeType="withEffect">
                                  <p:stCondLst>
                                    <p:cond delay="0"/>
                                  </p:stCondLst>
                                  <p:childTnLst>
                                    <p:set>
                                      <p:cBhvr>
                                        <p:cTn id="17" dur="1" fill="hold">
                                          <p:stCondLst>
                                            <p:cond delay="0"/>
                                          </p:stCondLst>
                                        </p:cTn>
                                        <p:tgtEl>
                                          <p:spTgt spid="103429"/>
                                        </p:tgtEl>
                                        <p:attrNameLst>
                                          <p:attrName>style.visibility</p:attrName>
                                        </p:attrNameLst>
                                      </p:cBhvr>
                                      <p:to>
                                        <p:strVal val="visible"/>
                                      </p:to>
                                    </p:set>
                                    <p:animEffect transition="in" filter="blinds(horizontal)">
                                      <p:cBhvr>
                                        <p:cTn id="18" dur="500"/>
                                        <p:tgtEl>
                                          <p:spTgt spid="1034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30"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extBox 3"/>
          <p:cNvSpPr txBox="1">
            <a:spLocks noChangeArrowheads="1"/>
          </p:cNvSpPr>
          <p:nvPr/>
        </p:nvSpPr>
        <p:spPr bwMode="auto">
          <a:xfrm>
            <a:off x="1076325" y="1320800"/>
            <a:ext cx="296068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zh-CN" altLang="en-US" sz="2400" b="1">
                <a:latin typeface="微软雅黑" panose="020B0503020204020204" pitchFamily="34" charset="-122"/>
                <a:ea typeface="微软雅黑" panose="020B0503020204020204" pitchFamily="34" charset="-122"/>
              </a:rPr>
              <a:t>台湾问题产生的原因</a:t>
            </a:r>
            <a:endParaRPr lang="zh-CN" altLang="en-US" sz="2400" b="1">
              <a:latin typeface="微软雅黑" panose="020B0503020204020204" pitchFamily="34" charset="-122"/>
              <a:ea typeface="微软雅黑" panose="020B0503020204020204" pitchFamily="34" charset="-122"/>
            </a:endParaRPr>
          </a:p>
        </p:txBody>
      </p:sp>
      <p:sp>
        <p:nvSpPr>
          <p:cNvPr id="104450" name="标题 3"/>
          <p:cNvSpPr>
            <a:spLocks noGrp="1" noChangeArrowheads="1"/>
          </p:cNvSpPr>
          <p:nvPr/>
        </p:nvSpPr>
        <p:spPr bwMode="auto">
          <a:xfrm>
            <a:off x="10763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4.1</a:t>
            </a:r>
            <a:r>
              <a:rPr lang="zh-CN" altLang="en-US" sz="2800" dirty="0" smtClean="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为什么祖国未能完全统一？</a:t>
            </a:r>
            <a:endParaRPr lang="zh-CN" altLang="en-US" sz="2800" dirty="0">
              <a:latin typeface="微软雅黑" panose="020B0503020204020204" pitchFamily="34" charset="-122"/>
              <a:ea typeface="微软雅黑" panose="020B0503020204020204" pitchFamily="34" charset="-122"/>
            </a:endParaRPr>
          </a:p>
        </p:txBody>
      </p:sp>
      <p:pic>
        <p:nvPicPr>
          <p:cNvPr id="104451"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037013" y="1320800"/>
            <a:ext cx="4186237"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2"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6413" y="1320800"/>
            <a:ext cx="3132137"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3" name="图片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963" y="3825875"/>
            <a:ext cx="2952750" cy="285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4" name="图片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9913" y="3825875"/>
            <a:ext cx="2830512"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5" name="图片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1900" y="3965575"/>
            <a:ext cx="3676650" cy="253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4451"/>
                                        </p:tgtEl>
                                        <p:attrNameLst>
                                          <p:attrName>style.visibility</p:attrName>
                                        </p:attrNameLst>
                                      </p:cBhvr>
                                      <p:to>
                                        <p:strVal val="visible"/>
                                      </p:to>
                                    </p:set>
                                    <p:animEffect transition="in" filter="blinds(horizontal)">
                                      <p:cBhvr>
                                        <p:cTn id="7" dur="500"/>
                                        <p:tgtEl>
                                          <p:spTgt spid="10445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4452"/>
                                        </p:tgtEl>
                                        <p:attrNameLst>
                                          <p:attrName>style.visibility</p:attrName>
                                        </p:attrNameLst>
                                      </p:cBhvr>
                                      <p:to>
                                        <p:strVal val="visible"/>
                                      </p:to>
                                    </p:set>
                                    <p:animEffect transition="in" filter="blinds(horizontal)">
                                      <p:cBhvr>
                                        <p:cTn id="12" dur="500"/>
                                        <p:tgtEl>
                                          <p:spTgt spid="10445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04453"/>
                                        </p:tgtEl>
                                        <p:attrNameLst>
                                          <p:attrName>style.visibility</p:attrName>
                                        </p:attrNameLst>
                                      </p:cBhvr>
                                      <p:to>
                                        <p:strVal val="visible"/>
                                      </p:to>
                                    </p:set>
                                    <p:anim calcmode="lin" valueType="num">
                                      <p:cBhvr additive="base">
                                        <p:cTn id="17" dur="500" fill="hold"/>
                                        <p:tgtEl>
                                          <p:spTgt spid="104453"/>
                                        </p:tgtEl>
                                        <p:attrNameLst>
                                          <p:attrName>ppt_x</p:attrName>
                                        </p:attrNameLst>
                                      </p:cBhvr>
                                      <p:tavLst>
                                        <p:tav tm="0">
                                          <p:val>
                                            <p:strVal val="1+#ppt_w/2"/>
                                          </p:val>
                                        </p:tav>
                                        <p:tav tm="100000">
                                          <p:val>
                                            <p:strVal val="#ppt_x"/>
                                          </p:val>
                                        </p:tav>
                                      </p:tavLst>
                                    </p:anim>
                                    <p:anim calcmode="lin" valueType="num">
                                      <p:cBhvr additive="base">
                                        <p:cTn id="18" dur="500" fill="hold"/>
                                        <p:tgtEl>
                                          <p:spTgt spid="104453"/>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04454"/>
                                        </p:tgtEl>
                                        <p:attrNameLst>
                                          <p:attrName>style.visibility</p:attrName>
                                        </p:attrNameLst>
                                      </p:cBhvr>
                                      <p:to>
                                        <p:strVal val="visible"/>
                                      </p:to>
                                    </p:set>
                                    <p:anim calcmode="lin" valueType="num">
                                      <p:cBhvr additive="base">
                                        <p:cTn id="23" dur="500" fill="hold"/>
                                        <p:tgtEl>
                                          <p:spTgt spid="104454"/>
                                        </p:tgtEl>
                                        <p:attrNameLst>
                                          <p:attrName>ppt_x</p:attrName>
                                        </p:attrNameLst>
                                      </p:cBhvr>
                                      <p:tavLst>
                                        <p:tav tm="0">
                                          <p:val>
                                            <p:strVal val="#ppt_x"/>
                                          </p:val>
                                        </p:tav>
                                        <p:tav tm="100000">
                                          <p:val>
                                            <p:strVal val="#ppt_x"/>
                                          </p:val>
                                        </p:tav>
                                      </p:tavLst>
                                    </p:anim>
                                    <p:anim calcmode="lin" valueType="num">
                                      <p:cBhvr additive="base">
                                        <p:cTn id="24" dur="500" fill="hold"/>
                                        <p:tgtEl>
                                          <p:spTgt spid="10445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04455"/>
                                        </p:tgtEl>
                                        <p:attrNameLst>
                                          <p:attrName>style.visibility</p:attrName>
                                        </p:attrNameLst>
                                      </p:cBhvr>
                                      <p:to>
                                        <p:strVal val="visible"/>
                                      </p:to>
                                    </p:set>
                                    <p:anim calcmode="lin" valueType="num">
                                      <p:cBhvr additive="base">
                                        <p:cTn id="29" dur="500" fill="hold"/>
                                        <p:tgtEl>
                                          <p:spTgt spid="104455"/>
                                        </p:tgtEl>
                                        <p:attrNameLst>
                                          <p:attrName>ppt_x</p:attrName>
                                        </p:attrNameLst>
                                      </p:cBhvr>
                                      <p:tavLst>
                                        <p:tav tm="0">
                                          <p:val>
                                            <p:strVal val="0-#ppt_w/2"/>
                                          </p:val>
                                        </p:tav>
                                        <p:tav tm="100000">
                                          <p:val>
                                            <p:strVal val="#ppt_x"/>
                                          </p:val>
                                        </p:tav>
                                      </p:tavLst>
                                    </p:anim>
                                    <p:anim calcmode="lin" valueType="num">
                                      <p:cBhvr additive="base">
                                        <p:cTn id="30" dur="500" fill="hold"/>
                                        <p:tgtEl>
                                          <p:spTgt spid="1044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TextBox 3"/>
          <p:cNvSpPr txBox="1">
            <a:spLocks noChangeArrowheads="1"/>
          </p:cNvSpPr>
          <p:nvPr/>
        </p:nvSpPr>
        <p:spPr bwMode="auto">
          <a:xfrm>
            <a:off x="1076325" y="1320800"/>
            <a:ext cx="296068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zh-CN" altLang="en-US" sz="2400" b="1">
                <a:latin typeface="微软雅黑" panose="020B0503020204020204" pitchFamily="34" charset="-122"/>
                <a:ea typeface="微软雅黑" panose="020B0503020204020204" pitchFamily="34" charset="-122"/>
              </a:rPr>
              <a:t>台湾问题产生的原因</a:t>
            </a:r>
            <a:endParaRPr lang="zh-CN" altLang="en-US" sz="2400" b="1">
              <a:latin typeface="微软雅黑" panose="020B0503020204020204" pitchFamily="34" charset="-122"/>
              <a:ea typeface="微软雅黑" panose="020B0503020204020204" pitchFamily="34" charset="-122"/>
            </a:endParaRPr>
          </a:p>
        </p:txBody>
      </p:sp>
      <p:sp>
        <p:nvSpPr>
          <p:cNvPr id="105474" name="标题 3"/>
          <p:cNvSpPr>
            <a:spLocks noGrp="1" noChangeArrowheads="1"/>
          </p:cNvSpPr>
          <p:nvPr/>
        </p:nvSpPr>
        <p:spPr bwMode="auto">
          <a:xfrm>
            <a:off x="10763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4.1</a:t>
            </a:r>
            <a:r>
              <a:rPr lang="zh-CN" altLang="en-US" sz="2800" dirty="0" smtClean="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为什么祖国未能完全统一？</a:t>
            </a:r>
            <a:endParaRPr lang="zh-CN" altLang="en-US" sz="2800" dirty="0">
              <a:latin typeface="微软雅黑" panose="020B0503020204020204" pitchFamily="34" charset="-122"/>
              <a:ea typeface="微软雅黑" panose="020B0503020204020204" pitchFamily="34" charset="-122"/>
            </a:endParaRPr>
          </a:p>
        </p:txBody>
      </p:sp>
      <p:pic>
        <p:nvPicPr>
          <p:cNvPr id="105475"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30713" y="1546225"/>
            <a:ext cx="2516187" cy="339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6"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3700" y="1546225"/>
            <a:ext cx="2473325" cy="337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7"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6350" y="2389188"/>
            <a:ext cx="1466850" cy="207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8"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6350" y="4468813"/>
            <a:ext cx="1466850" cy="199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9" name="TextBox 3"/>
          <p:cNvSpPr txBox="1">
            <a:spLocks noChangeArrowheads="1"/>
          </p:cNvSpPr>
          <p:nvPr/>
        </p:nvSpPr>
        <p:spPr bwMode="auto">
          <a:xfrm>
            <a:off x="3562350" y="5205413"/>
            <a:ext cx="761365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r>
              <a:rPr lang="en-US" altLang="zh-CN" sz="2800" b="1">
                <a:latin typeface="宋体" panose="02010600030101010101" pitchFamily="2" charset="-122"/>
                <a:ea typeface="宋体" panose="02010600030101010101" pitchFamily="2" charset="-122"/>
              </a:rPr>
              <a:t>    </a:t>
            </a:r>
            <a:r>
              <a:rPr lang="zh-CN" altLang="en-US" sz="2800" b="1">
                <a:latin typeface="宋体" panose="02010600030101010101" pitchFamily="2" charset="-122"/>
                <a:ea typeface="宋体" panose="02010600030101010101" pitchFamily="2" charset="-122"/>
              </a:rPr>
              <a:t>1683年，当时的清政府派施琅向澎湖守军发起攻击，郑克塽政权归顺清政府。</a:t>
            </a:r>
            <a:endParaRPr lang="zh-CN" altLang="en-US" sz="2800" b="1">
              <a:latin typeface="宋体" panose="02010600030101010101" pitchFamily="2" charset="-122"/>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5475"/>
                                        </p:tgtEl>
                                        <p:attrNameLst>
                                          <p:attrName>style.visibility</p:attrName>
                                        </p:attrNameLst>
                                      </p:cBhvr>
                                      <p:to>
                                        <p:strVal val="visible"/>
                                      </p:to>
                                    </p:set>
                                    <p:animEffect transition="in" filter="blinds(horizontal)">
                                      <p:cBhvr>
                                        <p:cTn id="7" dur="500"/>
                                        <p:tgtEl>
                                          <p:spTgt spid="105475"/>
                                        </p:tgtEl>
                                      </p:cBhvr>
                                    </p:animEffect>
                                  </p:childTnLst>
                                </p:cTn>
                              </p:par>
                              <p:par>
                                <p:cTn id="8" presetID="3" presetClass="entr" presetSubtype="10" fill="hold" nodeType="withEffect">
                                  <p:stCondLst>
                                    <p:cond delay="0"/>
                                  </p:stCondLst>
                                  <p:childTnLst>
                                    <p:set>
                                      <p:cBhvr>
                                        <p:cTn id="9" dur="1" fill="hold">
                                          <p:stCondLst>
                                            <p:cond delay="0"/>
                                          </p:stCondLst>
                                        </p:cTn>
                                        <p:tgtEl>
                                          <p:spTgt spid="105476"/>
                                        </p:tgtEl>
                                        <p:attrNameLst>
                                          <p:attrName>style.visibility</p:attrName>
                                        </p:attrNameLst>
                                      </p:cBhvr>
                                      <p:to>
                                        <p:strVal val="visible"/>
                                      </p:to>
                                    </p:set>
                                    <p:animEffect transition="in" filter="blinds(horizontal)">
                                      <p:cBhvr>
                                        <p:cTn id="10" dur="500"/>
                                        <p:tgtEl>
                                          <p:spTgt spid="10547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5479"/>
                                        </p:tgtEl>
                                        <p:attrNameLst>
                                          <p:attrName>style.visibility</p:attrName>
                                        </p:attrNameLst>
                                      </p:cBhvr>
                                      <p:to>
                                        <p:strVal val="visible"/>
                                      </p:to>
                                    </p:set>
                                    <p:animEffect transition="in" filter="blinds(horizontal)">
                                      <p:cBhvr>
                                        <p:cTn id="13" dur="500"/>
                                        <p:tgtEl>
                                          <p:spTgt spid="10547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05477"/>
                                        </p:tgtEl>
                                        <p:attrNameLst>
                                          <p:attrName>style.visibility</p:attrName>
                                        </p:attrNameLst>
                                      </p:cBhvr>
                                      <p:to>
                                        <p:strVal val="visible"/>
                                      </p:to>
                                    </p:set>
                                    <p:anim calcmode="lin" valueType="num">
                                      <p:cBhvr additive="base">
                                        <p:cTn id="18" dur="500" fill="hold"/>
                                        <p:tgtEl>
                                          <p:spTgt spid="105477"/>
                                        </p:tgtEl>
                                        <p:attrNameLst>
                                          <p:attrName>ppt_x</p:attrName>
                                        </p:attrNameLst>
                                      </p:cBhvr>
                                      <p:tavLst>
                                        <p:tav tm="0">
                                          <p:val>
                                            <p:strVal val="1+#ppt_w/2"/>
                                          </p:val>
                                        </p:tav>
                                        <p:tav tm="100000">
                                          <p:val>
                                            <p:strVal val="#ppt_x"/>
                                          </p:val>
                                        </p:tav>
                                      </p:tavLst>
                                    </p:anim>
                                    <p:anim calcmode="lin" valueType="num">
                                      <p:cBhvr additive="base">
                                        <p:cTn id="19" dur="500" fill="hold"/>
                                        <p:tgtEl>
                                          <p:spTgt spid="105477"/>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105478"/>
                                        </p:tgtEl>
                                        <p:attrNameLst>
                                          <p:attrName>style.visibility</p:attrName>
                                        </p:attrNameLst>
                                      </p:cBhvr>
                                      <p:to>
                                        <p:strVal val="visible"/>
                                      </p:to>
                                    </p:set>
                                    <p:anim calcmode="lin" valueType="num">
                                      <p:cBhvr additive="base">
                                        <p:cTn id="24" dur="500" fill="hold"/>
                                        <p:tgtEl>
                                          <p:spTgt spid="105478"/>
                                        </p:tgtEl>
                                        <p:attrNameLst>
                                          <p:attrName>ppt_x</p:attrName>
                                        </p:attrNameLst>
                                      </p:cBhvr>
                                      <p:tavLst>
                                        <p:tav tm="0">
                                          <p:val>
                                            <p:strVal val="1+#ppt_w/2"/>
                                          </p:val>
                                        </p:tav>
                                        <p:tav tm="100000">
                                          <p:val>
                                            <p:strVal val="#ppt_x"/>
                                          </p:val>
                                        </p:tav>
                                      </p:tavLst>
                                    </p:anim>
                                    <p:anim calcmode="lin" valueType="num">
                                      <p:cBhvr additive="base">
                                        <p:cTn id="25" dur="500" fill="hold"/>
                                        <p:tgtEl>
                                          <p:spTgt spid="1054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9"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extBox 3"/>
          <p:cNvSpPr txBox="1">
            <a:spLocks noChangeArrowheads="1"/>
          </p:cNvSpPr>
          <p:nvPr/>
        </p:nvSpPr>
        <p:spPr bwMode="auto">
          <a:xfrm>
            <a:off x="1076325" y="1320800"/>
            <a:ext cx="296068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zh-CN" altLang="en-US" sz="2400" b="1">
                <a:latin typeface="微软雅黑" panose="020B0503020204020204" pitchFamily="34" charset="-122"/>
                <a:ea typeface="微软雅黑" panose="020B0503020204020204" pitchFamily="34" charset="-122"/>
              </a:rPr>
              <a:t>台湾问题产生的原因</a:t>
            </a:r>
            <a:endParaRPr lang="zh-CN" altLang="en-US" sz="2400" b="1">
              <a:latin typeface="微软雅黑" panose="020B0503020204020204" pitchFamily="34" charset="-122"/>
              <a:ea typeface="微软雅黑" panose="020B0503020204020204" pitchFamily="34" charset="-122"/>
            </a:endParaRPr>
          </a:p>
        </p:txBody>
      </p:sp>
      <p:sp>
        <p:nvSpPr>
          <p:cNvPr id="106498" name="标题 3"/>
          <p:cNvSpPr>
            <a:spLocks noGrp="1" noChangeArrowheads="1"/>
          </p:cNvSpPr>
          <p:nvPr/>
        </p:nvSpPr>
        <p:spPr bwMode="auto">
          <a:xfrm>
            <a:off x="10763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4.1</a:t>
            </a:r>
            <a:r>
              <a:rPr lang="zh-CN" altLang="en-US" sz="2800" dirty="0" smtClean="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为什么祖国未能完全统一？</a:t>
            </a:r>
            <a:endParaRPr lang="zh-CN" altLang="en-US" sz="2800" dirty="0">
              <a:latin typeface="微软雅黑" panose="020B0503020204020204" pitchFamily="34" charset="-122"/>
              <a:ea typeface="微软雅黑" panose="020B0503020204020204" pitchFamily="34" charset="-122"/>
            </a:endParaRPr>
          </a:p>
        </p:txBody>
      </p:sp>
      <p:pic>
        <p:nvPicPr>
          <p:cNvPr id="106499"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98725" y="2028825"/>
            <a:ext cx="7196138"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0" name="TextBox 3"/>
          <p:cNvSpPr txBox="1">
            <a:spLocks noChangeArrowheads="1"/>
          </p:cNvSpPr>
          <p:nvPr/>
        </p:nvSpPr>
        <p:spPr bwMode="auto">
          <a:xfrm>
            <a:off x="841375" y="4778375"/>
            <a:ext cx="10448925" cy="1512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10000"/>
              </a:lnSpc>
            </a:pPr>
            <a:r>
              <a:rPr lang="en-US" altLang="zh-CN" sz="2800" b="1">
                <a:latin typeface="宋体" panose="02010600030101010101" pitchFamily="2" charset="-122"/>
                <a:ea typeface="宋体" panose="02010600030101010101" pitchFamily="2" charset="-122"/>
              </a:rPr>
              <a:t>    </a:t>
            </a:r>
            <a:r>
              <a:rPr lang="zh-CN" altLang="en-US" sz="2800">
                <a:latin typeface="黑体" panose="02010609060101010101" charset="-122"/>
                <a:ea typeface="黑体" panose="02010609060101010101" charset="-122"/>
                <a:cs typeface="黑体" panose="02010609060101010101" charset="-122"/>
              </a:rPr>
              <a:t>1894年，甲午中日战争爆发，清政府战败。1895年4月，日本强迫清政府签订不平等的《马关条约》，并割占了台湾，从此开始了对台湾半个世纪的殖民统治。</a:t>
            </a:r>
            <a:endParaRPr lang="zh-CN" altLang="en-US" sz="2800">
              <a:latin typeface="黑体" panose="02010609060101010101" charset="-122"/>
              <a:ea typeface="黑体" panose="02010609060101010101" charset="-122"/>
              <a:cs typeface="黑体" panose="02010609060101010101" charset="-122"/>
            </a:endParaRPr>
          </a:p>
        </p:txBody>
      </p:sp>
    </p:spTree>
  </p:cSld>
  <p:clrMapOvr>
    <a:masterClrMapping/>
  </p:clrMapOvr>
  <p:transition>
    <p:random/>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TextBox 3"/>
          <p:cNvSpPr txBox="1">
            <a:spLocks noChangeArrowheads="1"/>
          </p:cNvSpPr>
          <p:nvPr/>
        </p:nvSpPr>
        <p:spPr bwMode="auto">
          <a:xfrm>
            <a:off x="1076325" y="1320800"/>
            <a:ext cx="296068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zh-CN" altLang="en-US" sz="2400" b="1">
                <a:latin typeface="微软雅黑" panose="020B0503020204020204" pitchFamily="34" charset="-122"/>
                <a:ea typeface="微软雅黑" panose="020B0503020204020204" pitchFamily="34" charset="-122"/>
              </a:rPr>
              <a:t>台湾问题产生的原因</a:t>
            </a:r>
            <a:endParaRPr lang="zh-CN" altLang="en-US" sz="2400" b="1">
              <a:latin typeface="微软雅黑" panose="020B0503020204020204" pitchFamily="34" charset="-122"/>
              <a:ea typeface="微软雅黑" panose="020B0503020204020204" pitchFamily="34" charset="-122"/>
            </a:endParaRPr>
          </a:p>
        </p:txBody>
      </p:sp>
      <p:sp>
        <p:nvSpPr>
          <p:cNvPr id="107522" name="标题 3"/>
          <p:cNvSpPr>
            <a:spLocks noGrp="1" noChangeArrowheads="1"/>
          </p:cNvSpPr>
          <p:nvPr/>
        </p:nvSpPr>
        <p:spPr bwMode="auto">
          <a:xfrm>
            <a:off x="10763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4.1</a:t>
            </a:r>
            <a:r>
              <a:rPr lang="zh-CN" altLang="en-US" sz="2800" dirty="0" smtClean="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为什么祖国未能完全统一？</a:t>
            </a:r>
            <a:endParaRPr lang="zh-CN" altLang="en-US" sz="2800" dirty="0">
              <a:latin typeface="微软雅黑" panose="020B0503020204020204" pitchFamily="34" charset="-122"/>
              <a:ea typeface="微软雅黑" panose="020B0503020204020204" pitchFamily="34" charset="-122"/>
            </a:endParaRPr>
          </a:p>
        </p:txBody>
      </p:sp>
      <p:pic>
        <p:nvPicPr>
          <p:cNvPr id="107523" name="图片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4688" y="2020888"/>
            <a:ext cx="3048000" cy="223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图片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2688" y="2020888"/>
            <a:ext cx="4398962" cy="223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5" name="图片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1650" y="2022475"/>
            <a:ext cx="3576638"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6" name="TextBox 3"/>
          <p:cNvSpPr txBox="1">
            <a:spLocks noChangeArrowheads="1"/>
          </p:cNvSpPr>
          <p:nvPr/>
        </p:nvSpPr>
        <p:spPr bwMode="auto">
          <a:xfrm>
            <a:off x="674688" y="4352925"/>
            <a:ext cx="11037887" cy="230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20000"/>
              </a:lnSpc>
            </a:pPr>
            <a:r>
              <a:rPr lang="en-US" altLang="zh-CN" sz="2400" b="1">
                <a:latin typeface="宋体" panose="02010600030101010101" pitchFamily="2" charset="-122"/>
                <a:ea typeface="宋体" panose="02010600030101010101" pitchFamily="2" charset="-122"/>
              </a:rPr>
              <a:t>    </a:t>
            </a:r>
            <a:r>
              <a:rPr lang="zh-CN" altLang="en-US" sz="2400">
                <a:latin typeface="黑体" panose="02010609060101010101" charset="-122"/>
                <a:ea typeface="黑体" panose="02010609060101010101" charset="-122"/>
                <a:cs typeface="黑体" panose="02010609060101010101" charset="-122"/>
              </a:rPr>
              <a:t>随着二战的深入，中国与美、英、苏等一道成为反法西斯同盟国，中国关于从日本收复台湾的正义要求得到包括美国在内的同盟国的支持。1943年12月1日，《开罗宣言》严正宣告：“日本所窃取于中国之领土，例如满洲、台湾、澎湖群岛等归还中国”。1945年7月26日，《波茨坦公告》敦促日本无条件投降，公告第8项重申“《开罗宣言》之条件必将实施”。</a:t>
            </a:r>
            <a:endParaRPr lang="zh-CN" altLang="en-US" sz="2400">
              <a:latin typeface="黑体" panose="02010609060101010101" charset="-122"/>
              <a:ea typeface="黑体" panose="02010609060101010101" charset="-122"/>
              <a:cs typeface="黑体" panose="02010609060101010101" charset="-122"/>
            </a:endParaRPr>
          </a:p>
        </p:txBody>
      </p:sp>
    </p:spTree>
  </p:cSld>
  <p:clrMapOvr>
    <a:masterClrMapping/>
  </p:clrMapOvr>
  <p:transition>
    <p:rand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hasCustomPrompt="1"/>
          </p:nvPr>
        </p:nvSpPr>
        <p:spPr>
          <a:xfrm>
            <a:off x="990600" y="1247775"/>
            <a:ext cx="10210800" cy="2711450"/>
          </a:xfrm>
        </p:spPr>
        <p:txBody>
          <a:bodyPr vert="horz" wrap="square" lIns="91440" tIns="45720" rIns="91440" bIns="45720" numCol="1" rtlCol="0" anchor="t" anchorCtr="0" compatLnSpc="1">
            <a:normAutofit lnSpcReduction="10000"/>
          </a:bodyPr>
          <a:lstStyle/>
          <a:p>
            <a:pPr marL="0" marR="0" lvl="0" indent="0" algn="l" defTabSz="685800" rtl="0" fontAlgn="auto">
              <a:lnSpc>
                <a:spcPts val="4000"/>
              </a:lnSpc>
              <a:spcBef>
                <a:spcPts val="1000"/>
              </a:spcBef>
              <a:spcAft>
                <a:spcPts val="0"/>
              </a:spcAft>
              <a:buClr>
                <a:schemeClr val="accent1"/>
              </a:buClr>
              <a:buSzPct val="100000"/>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    </a:t>
            </a:r>
            <a:r>
              <a:rPr lang="zh-CN" altLang="en-US" sz="2400" dirty="0">
                <a:latin typeface="黑体" panose="02010609060101010101" charset="-122"/>
                <a:ea typeface="黑体" panose="02010609060101010101" charset="-122"/>
                <a:cs typeface="黑体" panose="02010609060101010101" charset="-122"/>
                <a:sym typeface="+mn-ea"/>
              </a:rPr>
              <a:t>羊群喜出望外，有羊提议干脆固定只要一只狮子。一只老公羊提醒说：</a:t>
            </a:r>
            <a:r>
              <a:rPr lang="en-US" altLang="zh-CN" sz="2400" dirty="0">
                <a:latin typeface="黑体" panose="02010609060101010101" charset="-122"/>
                <a:ea typeface="黑体" panose="02010609060101010101" charset="-122"/>
                <a:cs typeface="黑体" panose="02010609060101010101" charset="-122"/>
                <a:sym typeface="+mn-ea"/>
              </a:rPr>
              <a:t>“</a:t>
            </a:r>
            <a:r>
              <a:rPr lang="zh-CN" altLang="en-US" sz="2400" dirty="0">
                <a:latin typeface="黑体" panose="02010609060101010101" charset="-122"/>
                <a:ea typeface="黑体" panose="02010609060101010101" charset="-122"/>
                <a:cs typeface="黑体" panose="02010609060101010101" charset="-122"/>
                <a:sym typeface="+mn-ea"/>
              </a:rPr>
              <a:t>狮子是怕我们送它回上帝哪里挨饿，才对我们这么好。如果我们没有了选择的余地，狮子很快就会恢复凶残的本性。</a:t>
            </a:r>
            <a:r>
              <a:rPr lang="en-US" altLang="zh-CN" sz="2400" dirty="0">
                <a:latin typeface="黑体" panose="02010609060101010101" charset="-122"/>
                <a:ea typeface="黑体" panose="02010609060101010101" charset="-122"/>
                <a:cs typeface="黑体" panose="02010609060101010101" charset="-122"/>
                <a:sym typeface="+mn-ea"/>
              </a:rPr>
              <a:t>”</a:t>
            </a:r>
            <a:endParaRPr kumimoji="0" lang="zh-CN" altLang="en-US" sz="240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黑体" panose="02010609060101010101" charset="-122"/>
            </a:endParaRPr>
          </a:p>
          <a:p>
            <a:pPr marL="0" marR="0" lvl="0" indent="0" algn="l" defTabSz="685800" rtl="0" fontAlgn="auto">
              <a:lnSpc>
                <a:spcPts val="4000"/>
              </a:lnSpc>
              <a:spcBef>
                <a:spcPts val="1000"/>
              </a:spcBef>
              <a:spcAft>
                <a:spcPts val="0"/>
              </a:spcAft>
              <a:buClr>
                <a:schemeClr val="accent1"/>
              </a:buClr>
              <a:buSzPct val="100000"/>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    北边羊群在经历了重重磨难后，终于过上了自由自在的生活。</a:t>
            </a:r>
            <a:endParaRPr kumimoji="0" lang="zh-CN" altLang="en-US" sz="24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endParaRPr>
          </a:p>
        </p:txBody>
      </p:sp>
      <p:pic>
        <p:nvPicPr>
          <p:cNvPr id="26626" name="内容占位符 3"/>
          <p:cNvPicPr>
            <a:picLocks noGrp="1" noChangeAspect="1"/>
          </p:cNvPicPr>
          <p:nvPr/>
        </p:nvPicPr>
        <p:blipFill>
          <a:blip r:embed="rId1"/>
          <a:stretch>
            <a:fillRect/>
          </a:stretch>
        </p:blipFill>
        <p:spPr>
          <a:xfrm>
            <a:off x="3962400" y="3700463"/>
            <a:ext cx="4678363" cy="2770187"/>
          </a:xfrm>
          <a:prstGeom prst="rect">
            <a:avLst/>
          </a:prstGeom>
          <a:noFill/>
          <a:ln w="9525">
            <a:noFill/>
          </a:ln>
        </p:spPr>
      </p:pic>
      <p:sp>
        <p:nvSpPr>
          <p:cNvPr id="26627" name="标题 3"/>
          <p:cNvSpPr>
            <a:spLocks noGrp="1"/>
          </p:cNvSpPr>
          <p:nvPr/>
        </p:nvSpPr>
        <p:spPr>
          <a:xfrm>
            <a:off x="1065213" y="76200"/>
            <a:ext cx="9980612" cy="1096963"/>
          </a:xfrm>
          <a:prstGeom prst="rect">
            <a:avLst/>
          </a:prstGeom>
          <a:noFill/>
          <a:ln w="9525">
            <a:noFill/>
          </a:ln>
        </p:spPr>
        <p:txBody>
          <a:bodyPr lIns="0" tIns="45720" rIns="0" bIns="45720" anchor="b"/>
          <a:p>
            <a:pPr>
              <a:lnSpc>
                <a:spcPct val="90000"/>
              </a:lnSpc>
            </a:pPr>
            <a:r>
              <a:rPr lang="zh-CN" altLang="en-US" sz="2800" dirty="0">
                <a:latin typeface="微软雅黑" panose="020B0503020204020204" pitchFamily="34" charset="-122"/>
                <a:ea typeface="微软雅黑" panose="020B0503020204020204" pitchFamily="34" charset="-122"/>
              </a:rPr>
              <a:t>理解</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政治</a:t>
            </a:r>
            <a:r>
              <a:rPr lang="en-US" altLang="zh-CN"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p:txBody>
      </p:sp>
    </p:spTree>
  </p:cSld>
  <p:clrMapOvr>
    <a:masterClrMapping/>
  </p:clrMapOvr>
  <p:transition>
    <p:random/>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extBox 3"/>
          <p:cNvSpPr txBox="1">
            <a:spLocks noChangeArrowheads="1"/>
          </p:cNvSpPr>
          <p:nvPr/>
        </p:nvSpPr>
        <p:spPr bwMode="auto">
          <a:xfrm>
            <a:off x="1076325" y="1320800"/>
            <a:ext cx="296068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zh-CN" altLang="en-US" sz="2400" b="1">
                <a:latin typeface="微软雅黑" panose="020B0503020204020204" pitchFamily="34" charset="-122"/>
                <a:ea typeface="微软雅黑" panose="020B0503020204020204" pitchFamily="34" charset="-122"/>
              </a:rPr>
              <a:t>台湾问题产生的原因</a:t>
            </a:r>
            <a:endParaRPr lang="zh-CN" altLang="en-US" sz="2400" b="1">
              <a:latin typeface="微软雅黑" panose="020B0503020204020204" pitchFamily="34" charset="-122"/>
              <a:ea typeface="微软雅黑" panose="020B0503020204020204" pitchFamily="34" charset="-122"/>
            </a:endParaRPr>
          </a:p>
        </p:txBody>
      </p:sp>
      <p:sp>
        <p:nvSpPr>
          <p:cNvPr id="108546" name="标题 3"/>
          <p:cNvSpPr>
            <a:spLocks noGrp="1" noChangeArrowheads="1"/>
          </p:cNvSpPr>
          <p:nvPr/>
        </p:nvSpPr>
        <p:spPr bwMode="auto">
          <a:xfrm>
            <a:off x="10763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4.1</a:t>
            </a:r>
            <a:r>
              <a:rPr lang="zh-CN" altLang="en-US" sz="2800" dirty="0" smtClean="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为什么祖国未能完全统一？</a:t>
            </a:r>
            <a:endParaRPr lang="zh-CN" altLang="en-US" sz="2800" dirty="0">
              <a:latin typeface="微软雅黑" panose="020B0503020204020204" pitchFamily="34" charset="-122"/>
              <a:ea typeface="微软雅黑" panose="020B0503020204020204" pitchFamily="34" charset="-122"/>
            </a:endParaRPr>
          </a:p>
        </p:txBody>
      </p:sp>
      <p:pic>
        <p:nvPicPr>
          <p:cNvPr id="108547"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49400" y="1892300"/>
            <a:ext cx="5622925"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48"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9400" y="4181475"/>
            <a:ext cx="5622925"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49"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3900" y="2159000"/>
            <a:ext cx="2517775" cy="410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8547"/>
                                        </p:tgtEl>
                                        <p:attrNameLst>
                                          <p:attrName>style.visibility</p:attrName>
                                        </p:attrNameLst>
                                      </p:cBhvr>
                                      <p:to>
                                        <p:strVal val="visible"/>
                                      </p:to>
                                    </p:set>
                                    <p:animEffect transition="in" filter="blinds(horizontal)">
                                      <p:cBhvr>
                                        <p:cTn id="7" dur="500"/>
                                        <p:tgtEl>
                                          <p:spTgt spid="10854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8548"/>
                                        </p:tgtEl>
                                        <p:attrNameLst>
                                          <p:attrName>style.visibility</p:attrName>
                                        </p:attrNameLst>
                                      </p:cBhvr>
                                      <p:to>
                                        <p:strVal val="visible"/>
                                      </p:to>
                                    </p:set>
                                    <p:animEffect transition="in" filter="blinds(horizontal)">
                                      <p:cBhvr>
                                        <p:cTn id="12" dur="500"/>
                                        <p:tgtEl>
                                          <p:spTgt spid="10854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8549"/>
                                        </p:tgtEl>
                                        <p:attrNameLst>
                                          <p:attrName>style.visibility</p:attrName>
                                        </p:attrNameLst>
                                      </p:cBhvr>
                                      <p:to>
                                        <p:strVal val="visible"/>
                                      </p:to>
                                    </p:set>
                                    <p:animEffect transition="in" filter="blinds(horizontal)">
                                      <p:cBhvr>
                                        <p:cTn id="17" dur="500"/>
                                        <p:tgtEl>
                                          <p:spTgt spid="1085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TextBox 3"/>
          <p:cNvSpPr txBox="1">
            <a:spLocks noChangeArrowheads="1"/>
          </p:cNvSpPr>
          <p:nvPr/>
        </p:nvSpPr>
        <p:spPr bwMode="auto">
          <a:xfrm>
            <a:off x="1076325" y="1320800"/>
            <a:ext cx="296068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zh-CN" altLang="en-US" sz="2400" b="1">
                <a:latin typeface="微软雅黑" panose="020B0503020204020204" pitchFamily="34" charset="-122"/>
                <a:ea typeface="微软雅黑" panose="020B0503020204020204" pitchFamily="34" charset="-122"/>
              </a:rPr>
              <a:t>台湾问题产生的原因</a:t>
            </a:r>
            <a:endParaRPr lang="zh-CN" altLang="en-US" sz="2400" b="1">
              <a:latin typeface="微软雅黑" panose="020B0503020204020204" pitchFamily="34" charset="-122"/>
              <a:ea typeface="微软雅黑" panose="020B0503020204020204" pitchFamily="34" charset="-122"/>
            </a:endParaRPr>
          </a:p>
        </p:txBody>
      </p:sp>
      <p:sp>
        <p:nvSpPr>
          <p:cNvPr id="109570" name="标题 3"/>
          <p:cNvSpPr>
            <a:spLocks noGrp="1" noChangeArrowheads="1"/>
          </p:cNvSpPr>
          <p:nvPr/>
        </p:nvSpPr>
        <p:spPr bwMode="auto">
          <a:xfrm>
            <a:off x="10763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4.1</a:t>
            </a:r>
            <a:r>
              <a:rPr lang="zh-CN" altLang="en-US" sz="2800" dirty="0" smtClean="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为什么祖国未能完全统一？</a:t>
            </a:r>
            <a:endParaRPr lang="zh-CN" altLang="en-US" sz="2800" dirty="0">
              <a:latin typeface="微软雅黑" panose="020B0503020204020204" pitchFamily="34" charset="-122"/>
              <a:ea typeface="微软雅黑" panose="020B0503020204020204" pitchFamily="34" charset="-122"/>
            </a:endParaRPr>
          </a:p>
        </p:txBody>
      </p:sp>
      <p:sp>
        <p:nvSpPr>
          <p:cNvPr id="109571" name="TextBox 3"/>
          <p:cNvSpPr txBox="1">
            <a:spLocks noChangeArrowheads="1"/>
          </p:cNvSpPr>
          <p:nvPr/>
        </p:nvSpPr>
        <p:spPr bwMode="auto">
          <a:xfrm>
            <a:off x="931863" y="2036763"/>
            <a:ext cx="10269537" cy="1770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en-US" altLang="zh-CN" sz="2800" b="1">
                <a:latin typeface="宋体" panose="02010600030101010101" pitchFamily="2" charset="-122"/>
                <a:ea typeface="宋体" panose="02010600030101010101" pitchFamily="2" charset="-122"/>
              </a:rPr>
              <a:t>    </a:t>
            </a:r>
            <a:r>
              <a:rPr lang="zh-CN" altLang="en-US" sz="2800">
                <a:latin typeface="黑体" panose="02010609060101010101" charset="-122"/>
                <a:ea typeface="黑体" panose="02010609060101010101" charset="-122"/>
              </a:rPr>
              <a:t>由上可知，第二次世界大战之后，台湾不仅在法律上而且在事实上已经归还给了中国，从国际法来看，台湾是中国的一部分早已是不争的事实。那么，后来为什么又产生了台湾问题呢？</a:t>
            </a:r>
            <a:endParaRPr lang="zh-CN" altLang="en-US" sz="2800">
              <a:latin typeface="黑体" panose="02010609060101010101" charset="-122"/>
              <a:ea typeface="黑体" panose="0201060906010101010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9571"/>
                                        </p:tgtEl>
                                        <p:attrNameLst>
                                          <p:attrName>style.visibility</p:attrName>
                                        </p:attrNameLst>
                                      </p:cBhvr>
                                      <p:to>
                                        <p:strVal val="visible"/>
                                      </p:to>
                                    </p:set>
                                    <p:animEffect transition="in" filter="blinds(horizontal)">
                                      <p:cBhvr>
                                        <p:cTn id="7" dur="500"/>
                                        <p:tgtEl>
                                          <p:spTgt spid="1095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1"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extBox 3"/>
          <p:cNvSpPr txBox="1">
            <a:spLocks noChangeArrowheads="1"/>
          </p:cNvSpPr>
          <p:nvPr/>
        </p:nvSpPr>
        <p:spPr bwMode="auto">
          <a:xfrm>
            <a:off x="1076325" y="1320800"/>
            <a:ext cx="296068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zh-CN" altLang="en-US" sz="2400" b="1">
                <a:latin typeface="微软雅黑" panose="020B0503020204020204" pitchFamily="34" charset="-122"/>
                <a:ea typeface="微软雅黑" panose="020B0503020204020204" pitchFamily="34" charset="-122"/>
              </a:rPr>
              <a:t>台湾问题产生的原因</a:t>
            </a:r>
            <a:endParaRPr lang="zh-CN" altLang="en-US" sz="2400" b="1">
              <a:latin typeface="微软雅黑" panose="020B0503020204020204" pitchFamily="34" charset="-122"/>
              <a:ea typeface="微软雅黑" panose="020B0503020204020204" pitchFamily="34" charset="-122"/>
            </a:endParaRPr>
          </a:p>
        </p:txBody>
      </p:sp>
      <p:sp>
        <p:nvSpPr>
          <p:cNvPr id="110594" name="标题 3"/>
          <p:cNvSpPr>
            <a:spLocks noGrp="1" noChangeArrowheads="1"/>
          </p:cNvSpPr>
          <p:nvPr/>
        </p:nvSpPr>
        <p:spPr bwMode="auto">
          <a:xfrm>
            <a:off x="10763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4.1</a:t>
            </a:r>
            <a:r>
              <a:rPr lang="zh-CN" altLang="en-US" sz="2800" dirty="0" smtClean="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为什么祖国未能完全统一？</a:t>
            </a:r>
            <a:endParaRPr lang="zh-CN" altLang="en-US" sz="2800" dirty="0">
              <a:latin typeface="微软雅黑" panose="020B0503020204020204" pitchFamily="34" charset="-122"/>
              <a:ea typeface="微软雅黑" panose="020B0503020204020204" pitchFamily="34" charset="-122"/>
            </a:endParaRPr>
          </a:p>
        </p:txBody>
      </p:sp>
      <p:sp>
        <p:nvSpPr>
          <p:cNvPr id="110596" name="TextBox 3"/>
          <p:cNvSpPr txBox="1">
            <a:spLocks noChangeArrowheads="1"/>
          </p:cNvSpPr>
          <p:nvPr/>
        </p:nvSpPr>
        <p:spPr bwMode="auto">
          <a:xfrm>
            <a:off x="1076325" y="3707448"/>
            <a:ext cx="9982200" cy="121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40000"/>
              </a:lnSpc>
            </a:pPr>
            <a:r>
              <a:rPr lang="en-US" altLang="zh-CN" sz="2800" b="1">
                <a:latin typeface="宋体" panose="02010600030101010101" pitchFamily="2" charset="-122"/>
                <a:ea typeface="宋体" panose="02010600030101010101" pitchFamily="2" charset="-122"/>
              </a:rPr>
              <a:t>   </a:t>
            </a:r>
            <a:r>
              <a:rPr lang="en-US" altLang="zh-CN" sz="2400" b="1">
                <a:latin typeface="宋体" panose="02010600030101010101" pitchFamily="2" charset="-122"/>
                <a:ea typeface="宋体" panose="02010600030101010101" pitchFamily="2" charset="-122"/>
              </a:rPr>
              <a:t> </a:t>
            </a:r>
            <a:r>
              <a:rPr lang="zh-CN" altLang="en-US" sz="2400">
                <a:latin typeface="黑体" panose="02010609060101010101" charset="-122"/>
                <a:ea typeface="黑体" panose="02010609060101010101" charset="-122"/>
                <a:cs typeface="黑体" panose="02010609060101010101" charset="-122"/>
              </a:rPr>
              <a:t>蒋介石败退台湾之后，长期鼓吹要“反攻大陆”，并在美国政府的支持下制造出了海峡两岸长期对峙隔绝的状态。</a:t>
            </a:r>
            <a:endParaRPr lang="zh-CN" altLang="en-US" sz="2400">
              <a:latin typeface="黑体" panose="02010609060101010101" charset="-122"/>
              <a:ea typeface="黑体" panose="02010609060101010101" charset="-122"/>
              <a:cs typeface="黑体" panose="02010609060101010101" charset="-122"/>
            </a:endParaRPr>
          </a:p>
        </p:txBody>
      </p:sp>
      <p:sp>
        <p:nvSpPr>
          <p:cNvPr id="6" name="TextBox 3"/>
          <p:cNvSpPr txBox="1">
            <a:spLocks noChangeArrowheads="1"/>
          </p:cNvSpPr>
          <p:nvPr/>
        </p:nvSpPr>
        <p:spPr bwMode="auto">
          <a:xfrm>
            <a:off x="1076325" y="2394109"/>
            <a:ext cx="9980613"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en-US" altLang="zh-CN" sz="2800" b="1" dirty="0">
                <a:latin typeface="宋体" panose="02010600030101010101" pitchFamily="2" charset="-122"/>
                <a:ea typeface="宋体" panose="02010600030101010101" pitchFamily="2" charset="-122"/>
              </a:rPr>
              <a:t>   </a:t>
            </a:r>
            <a:r>
              <a:rPr lang="en-US" altLang="zh-CN" sz="2400" b="1" dirty="0">
                <a:latin typeface="宋体" panose="02010600030101010101" pitchFamily="2" charset="-122"/>
                <a:ea typeface="宋体" panose="02010600030101010101" pitchFamily="2" charset="-122"/>
              </a:rPr>
              <a:t> </a:t>
            </a:r>
            <a:r>
              <a:rPr lang="zh-CN" altLang="en-US" sz="2400" dirty="0">
                <a:latin typeface="黑体" panose="02010609060101010101" charset="-122"/>
                <a:ea typeface="黑体" panose="02010609060101010101" charset="-122"/>
              </a:rPr>
              <a:t>抗战胜利以后，国共两党之间展开了长达三年的国内战争，共产党最终赢得了解放战争的胜利，蒋介石集团的一部分军政人员退据台湾。</a:t>
            </a:r>
            <a:endParaRPr lang="zh-CN" altLang="en-US" sz="2400" dirty="0">
              <a:latin typeface="黑体" panose="02010609060101010101" charset="-122"/>
              <a:ea typeface="黑体" panose="0201060906010101010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0596"/>
                                        </p:tgtEl>
                                        <p:attrNameLst>
                                          <p:attrName>style.visibility</p:attrName>
                                        </p:attrNameLst>
                                      </p:cBhvr>
                                      <p:to>
                                        <p:strVal val="visible"/>
                                      </p:to>
                                    </p:set>
                                    <p:animEffect transition="in" filter="blinds(horizontal)">
                                      <p:cBhvr>
                                        <p:cTn id="7" dur="500"/>
                                        <p:tgtEl>
                                          <p:spTgt spid="11059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6" grpId="0"/>
      <p:bldP spid="6"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TextBox 3"/>
          <p:cNvSpPr txBox="1">
            <a:spLocks noChangeArrowheads="1"/>
          </p:cNvSpPr>
          <p:nvPr/>
        </p:nvSpPr>
        <p:spPr bwMode="auto">
          <a:xfrm>
            <a:off x="1076325" y="1320800"/>
            <a:ext cx="296068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zh-CN" altLang="en-US" sz="2400" b="1">
                <a:latin typeface="微软雅黑" panose="020B0503020204020204" pitchFamily="34" charset="-122"/>
                <a:ea typeface="微软雅黑" panose="020B0503020204020204" pitchFamily="34" charset="-122"/>
              </a:rPr>
              <a:t>台湾问题产生的原因</a:t>
            </a:r>
            <a:endParaRPr lang="zh-CN" altLang="en-US" sz="2400" b="1">
              <a:latin typeface="微软雅黑" panose="020B0503020204020204" pitchFamily="34" charset="-122"/>
              <a:ea typeface="微软雅黑" panose="020B0503020204020204" pitchFamily="34" charset="-122"/>
            </a:endParaRPr>
          </a:p>
        </p:txBody>
      </p:sp>
      <p:sp>
        <p:nvSpPr>
          <p:cNvPr id="111618" name="标题 3"/>
          <p:cNvSpPr>
            <a:spLocks noGrp="1" noChangeArrowheads="1"/>
          </p:cNvSpPr>
          <p:nvPr/>
        </p:nvSpPr>
        <p:spPr bwMode="auto">
          <a:xfrm>
            <a:off x="10763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4.1</a:t>
            </a:r>
            <a:r>
              <a:rPr lang="zh-CN" altLang="en-US" sz="2800" dirty="0" smtClean="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为什么祖国未能完全统一？</a:t>
            </a:r>
            <a:endParaRPr lang="zh-CN" altLang="en-US" sz="2800" dirty="0">
              <a:latin typeface="微软雅黑" panose="020B0503020204020204" pitchFamily="34" charset="-122"/>
              <a:ea typeface="微软雅黑" panose="020B0503020204020204" pitchFamily="34" charset="-122"/>
            </a:endParaRPr>
          </a:p>
        </p:txBody>
      </p:sp>
      <p:pic>
        <p:nvPicPr>
          <p:cNvPr id="111619"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69963" y="3589338"/>
            <a:ext cx="1985962" cy="267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0"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6575" y="3589338"/>
            <a:ext cx="1925638" cy="267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1"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4925" y="3589338"/>
            <a:ext cx="1901825" cy="267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2" name="图片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8038" y="3589338"/>
            <a:ext cx="4235450" cy="267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3" name="TextBox 3"/>
          <p:cNvSpPr txBox="1">
            <a:spLocks noChangeArrowheads="1"/>
          </p:cNvSpPr>
          <p:nvPr/>
        </p:nvSpPr>
        <p:spPr bwMode="auto">
          <a:xfrm>
            <a:off x="884238" y="1892300"/>
            <a:ext cx="10423525" cy="1291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50000"/>
              </a:lnSpc>
            </a:pPr>
            <a:r>
              <a:rPr lang="en-US" altLang="zh-CN" sz="2800" b="1">
                <a:latin typeface="宋体" panose="02010600030101010101" pitchFamily="2" charset="-122"/>
                <a:ea typeface="宋体" panose="02010600030101010101" pitchFamily="2" charset="-122"/>
              </a:rPr>
              <a:t>   </a:t>
            </a:r>
            <a:r>
              <a:rPr lang="en-US" altLang="zh-CN" sz="2400" b="1">
                <a:latin typeface="宋体" panose="02010600030101010101" pitchFamily="2" charset="-122"/>
                <a:ea typeface="宋体" panose="02010600030101010101" pitchFamily="2" charset="-122"/>
              </a:rPr>
              <a:t> </a:t>
            </a:r>
            <a:r>
              <a:rPr lang="zh-CN" altLang="en-US" sz="2400">
                <a:latin typeface="黑体" panose="02010609060101010101" charset="-122"/>
                <a:ea typeface="黑体" panose="02010609060101010101" charset="-122"/>
              </a:rPr>
              <a:t>之所以又出现台湾问题与随后中国国民党发动的反人民内战有关，但更重要的是外国势力的介入。台湾问题的产生制造了无数的人间悲剧。</a:t>
            </a:r>
            <a:endParaRPr lang="zh-CN" altLang="en-US" sz="2400">
              <a:latin typeface="黑体" panose="02010609060101010101" charset="-122"/>
              <a:ea typeface="黑体" panose="0201060906010101010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1623"/>
                                        </p:tgtEl>
                                        <p:attrNameLst>
                                          <p:attrName>style.visibility</p:attrName>
                                        </p:attrNameLst>
                                      </p:cBhvr>
                                      <p:to>
                                        <p:strVal val="visible"/>
                                      </p:to>
                                    </p:set>
                                    <p:animEffect transition="in" filter="blinds(horizontal)">
                                      <p:cBhvr>
                                        <p:cTn id="7" dur="500"/>
                                        <p:tgtEl>
                                          <p:spTgt spid="1116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11619"/>
                                        </p:tgtEl>
                                        <p:attrNameLst>
                                          <p:attrName>style.visibility</p:attrName>
                                        </p:attrNameLst>
                                      </p:cBhvr>
                                      <p:to>
                                        <p:strVal val="visible"/>
                                      </p:to>
                                    </p:set>
                                    <p:anim calcmode="lin" valueType="num">
                                      <p:cBhvr additive="base">
                                        <p:cTn id="12" dur="500" fill="hold"/>
                                        <p:tgtEl>
                                          <p:spTgt spid="111619"/>
                                        </p:tgtEl>
                                        <p:attrNameLst>
                                          <p:attrName>ppt_x</p:attrName>
                                        </p:attrNameLst>
                                      </p:cBhvr>
                                      <p:tavLst>
                                        <p:tav tm="0">
                                          <p:val>
                                            <p:strVal val="1+#ppt_w/2"/>
                                          </p:val>
                                        </p:tav>
                                        <p:tav tm="100000">
                                          <p:val>
                                            <p:strVal val="#ppt_x"/>
                                          </p:val>
                                        </p:tav>
                                      </p:tavLst>
                                    </p:anim>
                                    <p:anim calcmode="lin" valueType="num">
                                      <p:cBhvr additive="base">
                                        <p:cTn id="13" dur="500" fill="hold"/>
                                        <p:tgtEl>
                                          <p:spTgt spid="111619"/>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11620"/>
                                        </p:tgtEl>
                                        <p:attrNameLst>
                                          <p:attrName>style.visibility</p:attrName>
                                        </p:attrNameLst>
                                      </p:cBhvr>
                                      <p:to>
                                        <p:strVal val="visible"/>
                                      </p:to>
                                    </p:set>
                                    <p:anim calcmode="lin" valueType="num">
                                      <p:cBhvr additive="base">
                                        <p:cTn id="18" dur="500" fill="hold"/>
                                        <p:tgtEl>
                                          <p:spTgt spid="111620"/>
                                        </p:tgtEl>
                                        <p:attrNameLst>
                                          <p:attrName>ppt_x</p:attrName>
                                        </p:attrNameLst>
                                      </p:cBhvr>
                                      <p:tavLst>
                                        <p:tav tm="0">
                                          <p:val>
                                            <p:strVal val="1+#ppt_w/2"/>
                                          </p:val>
                                        </p:tav>
                                        <p:tav tm="100000">
                                          <p:val>
                                            <p:strVal val="#ppt_x"/>
                                          </p:val>
                                        </p:tav>
                                      </p:tavLst>
                                    </p:anim>
                                    <p:anim calcmode="lin" valueType="num">
                                      <p:cBhvr additive="base">
                                        <p:cTn id="19" dur="500" fill="hold"/>
                                        <p:tgtEl>
                                          <p:spTgt spid="111620"/>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111621"/>
                                        </p:tgtEl>
                                        <p:attrNameLst>
                                          <p:attrName>style.visibility</p:attrName>
                                        </p:attrNameLst>
                                      </p:cBhvr>
                                      <p:to>
                                        <p:strVal val="visible"/>
                                      </p:to>
                                    </p:set>
                                    <p:anim calcmode="lin" valueType="num">
                                      <p:cBhvr additive="base">
                                        <p:cTn id="24" dur="500" fill="hold"/>
                                        <p:tgtEl>
                                          <p:spTgt spid="111621"/>
                                        </p:tgtEl>
                                        <p:attrNameLst>
                                          <p:attrName>ppt_x</p:attrName>
                                        </p:attrNameLst>
                                      </p:cBhvr>
                                      <p:tavLst>
                                        <p:tav tm="0">
                                          <p:val>
                                            <p:strVal val="1+#ppt_w/2"/>
                                          </p:val>
                                        </p:tav>
                                        <p:tav tm="100000">
                                          <p:val>
                                            <p:strVal val="#ppt_x"/>
                                          </p:val>
                                        </p:tav>
                                      </p:tavLst>
                                    </p:anim>
                                    <p:anim calcmode="lin" valueType="num">
                                      <p:cBhvr additive="base">
                                        <p:cTn id="25" dur="500" fill="hold"/>
                                        <p:tgtEl>
                                          <p:spTgt spid="111621"/>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nodeType="clickEffect">
                                  <p:stCondLst>
                                    <p:cond delay="0"/>
                                  </p:stCondLst>
                                  <p:childTnLst>
                                    <p:set>
                                      <p:cBhvr>
                                        <p:cTn id="29" dur="1" fill="hold">
                                          <p:stCondLst>
                                            <p:cond delay="0"/>
                                          </p:stCondLst>
                                        </p:cTn>
                                        <p:tgtEl>
                                          <p:spTgt spid="111622"/>
                                        </p:tgtEl>
                                        <p:attrNameLst>
                                          <p:attrName>style.visibility</p:attrName>
                                        </p:attrNameLst>
                                      </p:cBhvr>
                                      <p:to>
                                        <p:strVal val="visible"/>
                                      </p:to>
                                    </p:set>
                                    <p:anim calcmode="lin" valueType="num">
                                      <p:cBhvr additive="base">
                                        <p:cTn id="30" dur="500" fill="hold"/>
                                        <p:tgtEl>
                                          <p:spTgt spid="111622"/>
                                        </p:tgtEl>
                                        <p:attrNameLst>
                                          <p:attrName>ppt_x</p:attrName>
                                        </p:attrNameLst>
                                      </p:cBhvr>
                                      <p:tavLst>
                                        <p:tav tm="0">
                                          <p:val>
                                            <p:strVal val="0-#ppt_w/2"/>
                                          </p:val>
                                        </p:tav>
                                        <p:tav tm="100000">
                                          <p:val>
                                            <p:strVal val="#ppt_x"/>
                                          </p:val>
                                        </p:tav>
                                      </p:tavLst>
                                    </p:anim>
                                    <p:anim calcmode="lin" valueType="num">
                                      <p:cBhvr additive="base">
                                        <p:cTn id="31" dur="500" fill="hold"/>
                                        <p:tgtEl>
                                          <p:spTgt spid="1116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2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extBox 3"/>
          <p:cNvSpPr txBox="1">
            <a:spLocks noChangeArrowheads="1"/>
          </p:cNvSpPr>
          <p:nvPr/>
        </p:nvSpPr>
        <p:spPr bwMode="auto">
          <a:xfrm>
            <a:off x="1076325" y="1320800"/>
            <a:ext cx="30067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zh-CN" altLang="en-US" sz="2400" b="1">
                <a:latin typeface="微软雅黑" panose="020B0503020204020204" pitchFamily="34" charset="-122"/>
                <a:ea typeface="微软雅黑" panose="020B0503020204020204" pitchFamily="34" charset="-122"/>
              </a:rPr>
              <a:t>原因之一：文化传统</a:t>
            </a:r>
            <a:endParaRPr lang="zh-CN" altLang="en-US" sz="2400" b="1">
              <a:latin typeface="微软雅黑" panose="020B0503020204020204" pitchFamily="34" charset="-122"/>
              <a:ea typeface="微软雅黑" panose="020B0503020204020204" pitchFamily="34" charset="-122"/>
            </a:endParaRPr>
          </a:p>
        </p:txBody>
      </p:sp>
      <p:sp>
        <p:nvSpPr>
          <p:cNvPr id="112642" name="标题 3"/>
          <p:cNvSpPr>
            <a:spLocks noGrp="1" noChangeArrowheads="1"/>
          </p:cNvSpPr>
          <p:nvPr/>
        </p:nvSpPr>
        <p:spPr bwMode="auto">
          <a:xfrm>
            <a:off x="10763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4.2</a:t>
            </a:r>
            <a:r>
              <a:rPr lang="zh-CN" altLang="en-US" sz="2800" dirty="0" smtClean="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祖国必须完全统一的原因</a:t>
            </a:r>
            <a:endParaRPr lang="zh-CN" altLang="en-US" sz="2800" dirty="0">
              <a:latin typeface="微软雅黑" panose="020B0503020204020204" pitchFamily="34" charset="-122"/>
              <a:ea typeface="微软雅黑" panose="020B0503020204020204" pitchFamily="34" charset="-122"/>
            </a:endParaRPr>
          </a:p>
        </p:txBody>
      </p:sp>
      <p:pic>
        <p:nvPicPr>
          <p:cNvPr id="112643"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11675" y="1719263"/>
            <a:ext cx="3671888" cy="288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4" name="TextBox 3"/>
          <p:cNvSpPr txBox="1">
            <a:spLocks noChangeArrowheads="1"/>
          </p:cNvSpPr>
          <p:nvPr/>
        </p:nvSpPr>
        <p:spPr bwMode="auto">
          <a:xfrm>
            <a:off x="1076325" y="4741863"/>
            <a:ext cx="9980613" cy="1291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50000"/>
              </a:lnSpc>
            </a:pPr>
            <a:r>
              <a:rPr lang="en-US" altLang="zh-CN" sz="2800" b="1">
                <a:latin typeface="宋体" panose="02010600030101010101" pitchFamily="2" charset="-122"/>
                <a:ea typeface="宋体" panose="02010600030101010101" pitchFamily="2" charset="-122"/>
              </a:rPr>
              <a:t>   </a:t>
            </a:r>
            <a:r>
              <a:rPr lang="zh-CN" altLang="en-US" sz="2400">
                <a:latin typeface="黑体" panose="02010609060101010101" charset="-122"/>
                <a:ea typeface="黑体" panose="02010609060101010101" charset="-122"/>
                <a:cs typeface="黑体" panose="02010609060101010101" charset="-122"/>
              </a:rPr>
              <a:t>“自古以来，即使当时的纷争可能蹂躏了中国，大多数的中国人总是绝对相信统一是会重新实现的”。由此他推论，中国人有“统一癖”。</a:t>
            </a:r>
            <a:endParaRPr lang="zh-CN" altLang="en-US" sz="2400">
              <a:latin typeface="黑体" panose="02010609060101010101" charset="-122"/>
              <a:ea typeface="黑体" panose="02010609060101010101" charset="-122"/>
              <a:cs typeface="黑体" panose="0201060906010101010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2641"/>
                                        </p:tgtEl>
                                        <p:attrNameLst>
                                          <p:attrName>style.visibility</p:attrName>
                                        </p:attrNameLst>
                                      </p:cBhvr>
                                      <p:to>
                                        <p:strVal val="visible"/>
                                      </p:to>
                                    </p:set>
                                    <p:animEffect transition="in" filter="blinds(horizontal)">
                                      <p:cBhvr>
                                        <p:cTn id="7" dur="500"/>
                                        <p:tgtEl>
                                          <p:spTgt spid="11264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2643"/>
                                        </p:tgtEl>
                                        <p:attrNameLst>
                                          <p:attrName>style.visibility</p:attrName>
                                        </p:attrNameLst>
                                      </p:cBhvr>
                                      <p:to>
                                        <p:strVal val="visible"/>
                                      </p:to>
                                    </p:set>
                                    <p:animEffect transition="in" filter="blinds(horizontal)">
                                      <p:cBhvr>
                                        <p:cTn id="12" dur="500"/>
                                        <p:tgtEl>
                                          <p:spTgt spid="11264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2644"/>
                                        </p:tgtEl>
                                        <p:attrNameLst>
                                          <p:attrName>style.visibility</p:attrName>
                                        </p:attrNameLst>
                                      </p:cBhvr>
                                      <p:to>
                                        <p:strVal val="visible"/>
                                      </p:to>
                                    </p:set>
                                    <p:animEffect transition="in" filter="blinds(horizontal)">
                                      <p:cBhvr>
                                        <p:cTn id="17" dur="500"/>
                                        <p:tgtEl>
                                          <p:spTgt spid="1126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1" grpId="0"/>
      <p:bldP spid="112644"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TextBox 3"/>
          <p:cNvSpPr txBox="1">
            <a:spLocks noChangeArrowheads="1"/>
          </p:cNvSpPr>
          <p:nvPr/>
        </p:nvSpPr>
        <p:spPr bwMode="auto">
          <a:xfrm>
            <a:off x="1076325" y="1320800"/>
            <a:ext cx="30067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zh-CN" altLang="en-US" sz="2400" b="1">
                <a:latin typeface="微软雅黑" panose="020B0503020204020204" pitchFamily="34" charset="-122"/>
                <a:ea typeface="微软雅黑" panose="020B0503020204020204" pitchFamily="34" charset="-122"/>
              </a:rPr>
              <a:t>原因之一：文化传统</a:t>
            </a:r>
            <a:endParaRPr lang="zh-CN" altLang="en-US" sz="2400" b="1">
              <a:latin typeface="微软雅黑" panose="020B0503020204020204" pitchFamily="34" charset="-122"/>
              <a:ea typeface="微软雅黑" panose="020B0503020204020204" pitchFamily="34" charset="-122"/>
            </a:endParaRPr>
          </a:p>
        </p:txBody>
      </p:sp>
      <p:sp>
        <p:nvSpPr>
          <p:cNvPr id="113666" name="标题 3"/>
          <p:cNvSpPr>
            <a:spLocks noGrp="1" noChangeArrowheads="1"/>
          </p:cNvSpPr>
          <p:nvPr/>
        </p:nvSpPr>
        <p:spPr bwMode="auto">
          <a:xfrm>
            <a:off x="10763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4.2</a:t>
            </a:r>
            <a:r>
              <a:rPr lang="zh-CN" altLang="en-US" sz="2800" dirty="0" smtClean="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祖国必须完全统一的原因</a:t>
            </a:r>
            <a:endParaRPr lang="zh-CN" altLang="en-US" sz="2800" dirty="0">
              <a:latin typeface="微软雅黑" panose="020B0503020204020204" pitchFamily="34" charset="-122"/>
              <a:ea typeface="微软雅黑" panose="020B0503020204020204" pitchFamily="34" charset="-122"/>
            </a:endParaRPr>
          </a:p>
        </p:txBody>
      </p:sp>
      <p:pic>
        <p:nvPicPr>
          <p:cNvPr id="113667"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25675" y="4567238"/>
            <a:ext cx="7681913" cy="178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8"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5675" y="3457575"/>
            <a:ext cx="7681913"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9" name="TextBox 3"/>
          <p:cNvSpPr txBox="1">
            <a:spLocks noChangeArrowheads="1"/>
          </p:cNvSpPr>
          <p:nvPr/>
        </p:nvSpPr>
        <p:spPr bwMode="auto">
          <a:xfrm>
            <a:off x="1104900" y="2090738"/>
            <a:ext cx="9980613"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50000"/>
              </a:lnSpc>
            </a:pPr>
            <a:r>
              <a:rPr lang="en-US" altLang="zh-CN" sz="2400" b="1">
                <a:latin typeface="宋体" panose="02010600030101010101" pitchFamily="2" charset="-122"/>
                <a:ea typeface="宋体" panose="02010600030101010101" pitchFamily="2" charset="-122"/>
              </a:rPr>
              <a:t>    </a:t>
            </a:r>
            <a:r>
              <a:rPr lang="zh-CN" altLang="en-US" sz="2400">
                <a:latin typeface="黑体" panose="02010609060101010101" charset="-122"/>
                <a:ea typeface="黑体" panose="02010609060101010101" charset="-122"/>
              </a:rPr>
              <a:t>在我国数千年的历史当中，国家分裂和战乱频仍的时期当然也存在，</a:t>
            </a:r>
            <a:endParaRPr lang="zh-CN" altLang="en-US" sz="2400">
              <a:latin typeface="黑体" panose="02010609060101010101" charset="-122"/>
              <a:ea typeface="黑体" panose="02010609060101010101" charset="-122"/>
            </a:endParaRPr>
          </a:p>
          <a:p>
            <a:pPr>
              <a:lnSpc>
                <a:spcPct val="150000"/>
              </a:lnSpc>
            </a:pPr>
            <a:r>
              <a:rPr lang="zh-CN" altLang="en-US" sz="2400">
                <a:latin typeface="黑体" panose="02010609060101010101" charset="-122"/>
                <a:ea typeface="黑体" panose="02010609060101010101" charset="-122"/>
              </a:rPr>
              <a:t>但是民族团结和国家统一始终是中华民族历史发展的主流。</a:t>
            </a:r>
            <a:endParaRPr lang="zh-CN" altLang="en-US" sz="2400">
              <a:latin typeface="黑体" panose="02010609060101010101" charset="-122"/>
              <a:ea typeface="黑体" panose="0201060906010101010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3669"/>
                                        </p:tgtEl>
                                        <p:attrNameLst>
                                          <p:attrName>style.visibility</p:attrName>
                                        </p:attrNameLst>
                                      </p:cBhvr>
                                      <p:to>
                                        <p:strVal val="visible"/>
                                      </p:to>
                                    </p:set>
                                    <p:animEffect transition="in" filter="blinds(horizontal)">
                                      <p:cBhvr>
                                        <p:cTn id="7" dur="500"/>
                                        <p:tgtEl>
                                          <p:spTgt spid="11366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3668"/>
                                        </p:tgtEl>
                                        <p:attrNameLst>
                                          <p:attrName>style.visibility</p:attrName>
                                        </p:attrNameLst>
                                      </p:cBhvr>
                                      <p:to>
                                        <p:strVal val="visible"/>
                                      </p:to>
                                    </p:set>
                                    <p:animEffect transition="in" filter="blinds(horizontal)">
                                      <p:cBhvr>
                                        <p:cTn id="12" dur="500"/>
                                        <p:tgtEl>
                                          <p:spTgt spid="11366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3667"/>
                                        </p:tgtEl>
                                        <p:attrNameLst>
                                          <p:attrName>style.visibility</p:attrName>
                                        </p:attrNameLst>
                                      </p:cBhvr>
                                      <p:to>
                                        <p:strVal val="visible"/>
                                      </p:to>
                                    </p:set>
                                    <p:animEffect transition="in" filter="blinds(horizontal)">
                                      <p:cBhvr>
                                        <p:cTn id="17" dur="500"/>
                                        <p:tgtEl>
                                          <p:spTgt spid="1136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9"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extBox 3"/>
          <p:cNvSpPr txBox="1">
            <a:spLocks noChangeArrowheads="1"/>
          </p:cNvSpPr>
          <p:nvPr/>
        </p:nvSpPr>
        <p:spPr bwMode="auto">
          <a:xfrm>
            <a:off x="1076325" y="1320800"/>
            <a:ext cx="30067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zh-CN" altLang="en-US" sz="2400" b="1">
                <a:latin typeface="微软雅黑" panose="020B0503020204020204" pitchFamily="34" charset="-122"/>
                <a:ea typeface="微软雅黑" panose="020B0503020204020204" pitchFamily="34" charset="-122"/>
              </a:rPr>
              <a:t>原因之一：文化传统</a:t>
            </a:r>
            <a:endParaRPr lang="zh-CN" altLang="en-US" sz="2400" b="1">
              <a:latin typeface="微软雅黑" panose="020B0503020204020204" pitchFamily="34" charset="-122"/>
              <a:ea typeface="微软雅黑" panose="020B0503020204020204" pitchFamily="34" charset="-122"/>
            </a:endParaRPr>
          </a:p>
        </p:txBody>
      </p:sp>
      <p:sp>
        <p:nvSpPr>
          <p:cNvPr id="114690" name="标题 3"/>
          <p:cNvSpPr>
            <a:spLocks noGrp="1" noChangeArrowheads="1"/>
          </p:cNvSpPr>
          <p:nvPr/>
        </p:nvSpPr>
        <p:spPr bwMode="auto">
          <a:xfrm>
            <a:off x="10763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4.2</a:t>
            </a:r>
            <a:r>
              <a:rPr lang="zh-CN" altLang="en-US" sz="2800" dirty="0" smtClean="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祖国必须完全统一的原因</a:t>
            </a:r>
            <a:endParaRPr lang="zh-CN" altLang="en-US" sz="2800" dirty="0">
              <a:latin typeface="微软雅黑" panose="020B0503020204020204" pitchFamily="34" charset="-122"/>
              <a:ea typeface="微软雅黑" panose="020B0503020204020204" pitchFamily="34" charset="-122"/>
            </a:endParaRPr>
          </a:p>
        </p:txBody>
      </p:sp>
      <p:pic>
        <p:nvPicPr>
          <p:cNvPr id="114691"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40413" y="1320800"/>
            <a:ext cx="5216525"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2"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325" y="3416300"/>
            <a:ext cx="5686425" cy="330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14691"/>
                                        </p:tgtEl>
                                        <p:attrNameLst>
                                          <p:attrName>style.visibility</p:attrName>
                                        </p:attrNameLst>
                                      </p:cBhvr>
                                      <p:to>
                                        <p:strVal val="visible"/>
                                      </p:to>
                                    </p:set>
                                    <p:animEffect transition="in" filter="box(in)">
                                      <p:cBhvr>
                                        <p:cTn id="7" dur="1000"/>
                                        <p:tgtEl>
                                          <p:spTgt spid="114691"/>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114692"/>
                                        </p:tgtEl>
                                        <p:attrNameLst>
                                          <p:attrName>style.visibility</p:attrName>
                                        </p:attrNameLst>
                                      </p:cBhvr>
                                      <p:to>
                                        <p:strVal val="visible"/>
                                      </p:to>
                                    </p:set>
                                    <p:animEffect transition="in" filter="diamond(in)">
                                      <p:cBhvr>
                                        <p:cTn id="12" dur="1000"/>
                                        <p:tgtEl>
                                          <p:spTgt spid="1146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TextBox 3"/>
          <p:cNvSpPr txBox="1">
            <a:spLocks noChangeArrowheads="1"/>
          </p:cNvSpPr>
          <p:nvPr/>
        </p:nvSpPr>
        <p:spPr bwMode="auto">
          <a:xfrm>
            <a:off x="1076325" y="1320800"/>
            <a:ext cx="30067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zh-CN" altLang="en-US" sz="2400" b="1">
                <a:latin typeface="微软雅黑" panose="020B0503020204020204" pitchFamily="34" charset="-122"/>
                <a:ea typeface="微软雅黑" panose="020B0503020204020204" pitchFamily="34" charset="-122"/>
              </a:rPr>
              <a:t>原因之二：民族情感</a:t>
            </a:r>
            <a:endParaRPr lang="zh-CN" altLang="en-US" sz="2400" b="1">
              <a:latin typeface="微软雅黑" panose="020B0503020204020204" pitchFamily="34" charset="-122"/>
              <a:ea typeface="微软雅黑" panose="020B0503020204020204" pitchFamily="34" charset="-122"/>
            </a:endParaRPr>
          </a:p>
        </p:txBody>
      </p:sp>
      <p:sp>
        <p:nvSpPr>
          <p:cNvPr id="115714" name="标题 3"/>
          <p:cNvSpPr>
            <a:spLocks noGrp="1" noChangeArrowheads="1"/>
          </p:cNvSpPr>
          <p:nvPr/>
        </p:nvSpPr>
        <p:spPr bwMode="auto">
          <a:xfrm>
            <a:off x="10763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4.2</a:t>
            </a:r>
            <a:r>
              <a:rPr lang="zh-CN" altLang="en-US" sz="2800" dirty="0" smtClean="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祖国必须完全统一的原因</a:t>
            </a:r>
            <a:endParaRPr lang="zh-CN" altLang="en-US" sz="2800" dirty="0">
              <a:latin typeface="微软雅黑" panose="020B0503020204020204" pitchFamily="34" charset="-122"/>
              <a:ea typeface="微软雅黑" panose="020B0503020204020204" pitchFamily="34" charset="-122"/>
            </a:endParaRPr>
          </a:p>
        </p:txBody>
      </p:sp>
      <p:sp>
        <p:nvSpPr>
          <p:cNvPr id="115715" name="TextBox 3"/>
          <p:cNvSpPr txBox="1">
            <a:spLocks noChangeArrowheads="1"/>
          </p:cNvSpPr>
          <p:nvPr/>
        </p:nvSpPr>
        <p:spPr bwMode="auto">
          <a:xfrm>
            <a:off x="1104900" y="2090738"/>
            <a:ext cx="9980613" cy="3415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50000"/>
              </a:lnSpc>
            </a:pPr>
            <a:r>
              <a:rPr lang="en-US" altLang="zh-CN" sz="2400" b="1">
                <a:latin typeface="宋体" panose="02010600030101010101" pitchFamily="2" charset="-122"/>
                <a:ea typeface="宋体" panose="02010600030101010101" pitchFamily="2" charset="-122"/>
              </a:rPr>
              <a:t>   </a:t>
            </a:r>
            <a:r>
              <a:rPr lang="en-US" altLang="zh-CN" sz="2400">
                <a:latin typeface="黑体" panose="02010609060101010101" charset="-122"/>
                <a:ea typeface="黑体" panose="02010609060101010101" charset="-122"/>
                <a:cs typeface="黑体" panose="02010609060101010101" charset="-122"/>
              </a:rPr>
              <a:t> </a:t>
            </a:r>
            <a:r>
              <a:rPr lang="zh-CN" altLang="en-US" sz="2400">
                <a:latin typeface="黑体" panose="02010609060101010101" charset="-122"/>
                <a:ea typeface="黑体" panose="02010609060101010101" charset="-122"/>
                <a:cs typeface="黑体" panose="02010609060101010101" charset="-122"/>
              </a:rPr>
              <a:t>除了这个文化传统，中华民族的民族情感也要求我们必须实现祖国的完全统一。1986年9月2日，邓小平接受美国著名记者迈克•华莱士采访。</a:t>
            </a:r>
            <a:endParaRPr lang="zh-CN" altLang="en-US" sz="2400">
              <a:latin typeface="黑体" panose="02010609060101010101" charset="-122"/>
              <a:ea typeface="黑体" panose="02010609060101010101" charset="-122"/>
              <a:cs typeface="黑体" panose="02010609060101010101" charset="-122"/>
            </a:endParaRPr>
          </a:p>
          <a:p>
            <a:pPr>
              <a:lnSpc>
                <a:spcPct val="150000"/>
              </a:lnSpc>
            </a:pPr>
            <a:r>
              <a:rPr lang="zh-CN" altLang="en-US" sz="2400">
                <a:latin typeface="黑体" panose="02010609060101010101" charset="-122"/>
                <a:ea typeface="黑体" panose="02010609060101010101" charset="-122"/>
                <a:cs typeface="黑体" panose="02010609060101010101" charset="-122"/>
              </a:rPr>
              <a:t>华莱士问：“台湾有什么必要同大陆统一？”邓小平答</a:t>
            </a:r>
            <a:r>
              <a:rPr lang="en-US" altLang="zh-CN" sz="2400">
                <a:latin typeface="黑体" panose="02010609060101010101" charset="-122"/>
                <a:ea typeface="黑体" panose="02010609060101010101" charset="-122"/>
                <a:cs typeface="黑体" panose="02010609060101010101" charset="-122"/>
              </a:rPr>
              <a:t>:</a:t>
            </a:r>
            <a:r>
              <a:rPr lang="zh-CN" altLang="en-US" sz="2400">
                <a:latin typeface="黑体" panose="02010609060101010101" charset="-122"/>
                <a:ea typeface="黑体" panose="02010609060101010101" charset="-122"/>
                <a:cs typeface="黑体" panose="02010609060101010101" charset="-122"/>
              </a:rPr>
              <a:t>“这首先是个民族问题、民族的感情问题，凡是中华民族子孙都希望中国能统一，分裂状况是违背民族意志的”。的确，实现祖国的完全统一是全体中华儿女共同的情感诉求。</a:t>
            </a:r>
            <a:endParaRPr lang="zh-CN" altLang="en-US" sz="2400">
              <a:latin typeface="黑体" panose="02010609060101010101" charset="-122"/>
              <a:ea typeface="黑体" panose="02010609060101010101" charset="-122"/>
              <a:cs typeface="黑体" panose="0201060906010101010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5713"/>
                                        </p:tgtEl>
                                        <p:attrNameLst>
                                          <p:attrName>style.visibility</p:attrName>
                                        </p:attrNameLst>
                                      </p:cBhvr>
                                      <p:to>
                                        <p:strVal val="visible"/>
                                      </p:to>
                                    </p:set>
                                    <p:animEffect transition="in" filter="blinds(horizontal)">
                                      <p:cBhvr>
                                        <p:cTn id="7" dur="500"/>
                                        <p:tgtEl>
                                          <p:spTgt spid="1157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5715"/>
                                        </p:tgtEl>
                                        <p:attrNameLst>
                                          <p:attrName>style.visibility</p:attrName>
                                        </p:attrNameLst>
                                      </p:cBhvr>
                                      <p:to>
                                        <p:strVal val="visible"/>
                                      </p:to>
                                    </p:set>
                                    <p:animEffect transition="in" filter="blinds(horizontal)">
                                      <p:cBhvr>
                                        <p:cTn id="12" dur="500"/>
                                        <p:tgtEl>
                                          <p:spTgt spid="1157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3" grpId="0"/>
      <p:bldP spid="115715"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extBox 3"/>
          <p:cNvSpPr txBox="1">
            <a:spLocks noChangeArrowheads="1"/>
          </p:cNvSpPr>
          <p:nvPr/>
        </p:nvSpPr>
        <p:spPr bwMode="auto">
          <a:xfrm>
            <a:off x="1076325" y="1320800"/>
            <a:ext cx="30067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zh-CN" altLang="en-US" sz="2400" b="1">
                <a:latin typeface="微软雅黑" panose="020B0503020204020204" pitchFamily="34" charset="-122"/>
                <a:ea typeface="微软雅黑" panose="020B0503020204020204" pitchFamily="34" charset="-122"/>
              </a:rPr>
              <a:t>原因之二：民族情感</a:t>
            </a:r>
            <a:endParaRPr lang="zh-CN" altLang="en-US" sz="2400" b="1">
              <a:latin typeface="微软雅黑" panose="020B0503020204020204" pitchFamily="34" charset="-122"/>
              <a:ea typeface="微软雅黑" panose="020B0503020204020204" pitchFamily="34" charset="-122"/>
            </a:endParaRPr>
          </a:p>
        </p:txBody>
      </p:sp>
      <p:sp>
        <p:nvSpPr>
          <p:cNvPr id="118786" name="标题 3"/>
          <p:cNvSpPr>
            <a:spLocks noGrp="1" noChangeArrowheads="1"/>
          </p:cNvSpPr>
          <p:nvPr/>
        </p:nvSpPr>
        <p:spPr bwMode="auto">
          <a:xfrm>
            <a:off x="10763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4.2</a:t>
            </a:r>
            <a:r>
              <a:rPr lang="zh-CN" altLang="en-US" sz="2800" dirty="0" smtClean="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祖国必须完全统一的原因</a:t>
            </a:r>
            <a:endParaRPr lang="zh-CN" altLang="en-US" sz="2800" dirty="0">
              <a:latin typeface="微软雅黑" panose="020B0503020204020204" pitchFamily="34" charset="-122"/>
              <a:ea typeface="微软雅黑" panose="020B0503020204020204" pitchFamily="34" charset="-122"/>
            </a:endParaRPr>
          </a:p>
        </p:txBody>
      </p:sp>
      <p:pic>
        <p:nvPicPr>
          <p:cNvPr id="118787"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84450" y="1901825"/>
            <a:ext cx="2324100" cy="340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788"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1463" y="2286000"/>
            <a:ext cx="5267325" cy="263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8787"/>
                                        </p:tgtEl>
                                        <p:attrNameLst>
                                          <p:attrName>style.visibility</p:attrName>
                                        </p:attrNameLst>
                                      </p:cBhvr>
                                      <p:to>
                                        <p:strVal val="visible"/>
                                      </p:to>
                                    </p:set>
                                    <p:animEffect transition="in" filter="blinds(horizontal)">
                                      <p:cBhvr>
                                        <p:cTn id="7" dur="500"/>
                                        <p:tgtEl>
                                          <p:spTgt spid="11878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8788"/>
                                        </p:tgtEl>
                                        <p:attrNameLst>
                                          <p:attrName>style.visibility</p:attrName>
                                        </p:attrNameLst>
                                      </p:cBhvr>
                                      <p:to>
                                        <p:strVal val="visible"/>
                                      </p:to>
                                    </p:set>
                                    <p:animEffect transition="in" filter="blinds(horizontal)">
                                      <p:cBhvr>
                                        <p:cTn id="12" dur="500"/>
                                        <p:tgtEl>
                                          <p:spTgt spid="1187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TextBox 3"/>
          <p:cNvSpPr txBox="1">
            <a:spLocks noChangeArrowheads="1"/>
          </p:cNvSpPr>
          <p:nvPr/>
        </p:nvSpPr>
        <p:spPr bwMode="auto">
          <a:xfrm>
            <a:off x="1076325" y="1320800"/>
            <a:ext cx="30067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zh-CN" altLang="en-US" sz="2400" b="1">
                <a:latin typeface="微软雅黑" panose="020B0503020204020204" pitchFamily="34" charset="-122"/>
                <a:ea typeface="微软雅黑" panose="020B0503020204020204" pitchFamily="34" charset="-122"/>
              </a:rPr>
              <a:t>原因之二：民族情感</a:t>
            </a:r>
            <a:endParaRPr lang="zh-CN" altLang="en-US" sz="2400" b="1">
              <a:latin typeface="微软雅黑" panose="020B0503020204020204" pitchFamily="34" charset="-122"/>
              <a:ea typeface="微软雅黑" panose="020B0503020204020204" pitchFamily="34" charset="-122"/>
            </a:endParaRPr>
          </a:p>
        </p:txBody>
      </p:sp>
      <p:sp>
        <p:nvSpPr>
          <p:cNvPr id="119810" name="标题 3"/>
          <p:cNvSpPr>
            <a:spLocks noGrp="1" noChangeArrowheads="1"/>
          </p:cNvSpPr>
          <p:nvPr/>
        </p:nvSpPr>
        <p:spPr bwMode="auto">
          <a:xfrm>
            <a:off x="1076325" y="76200"/>
            <a:ext cx="998061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90000"/>
              </a:lnSpc>
            </a:pPr>
            <a:r>
              <a:rPr lang="en-US" altLang="zh-CN" sz="2800" dirty="0" smtClean="0">
                <a:latin typeface="微软雅黑" panose="020B0503020204020204" pitchFamily="34" charset="-122"/>
                <a:ea typeface="微软雅黑" panose="020B0503020204020204" pitchFamily="34" charset="-122"/>
              </a:rPr>
              <a:t>4.2</a:t>
            </a:r>
            <a:r>
              <a:rPr lang="zh-CN" altLang="en-US" sz="2800" dirty="0" smtClean="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祖国必须完全统一的原因</a:t>
            </a:r>
            <a:endParaRPr lang="zh-CN" altLang="en-US" sz="2800" dirty="0">
              <a:latin typeface="微软雅黑" panose="020B0503020204020204" pitchFamily="34" charset="-122"/>
              <a:ea typeface="微软雅黑" panose="020B0503020204020204" pitchFamily="34" charset="-122"/>
            </a:endParaRPr>
          </a:p>
        </p:txBody>
      </p:sp>
      <p:pic>
        <p:nvPicPr>
          <p:cNvPr id="119811"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01800" y="3624263"/>
            <a:ext cx="4122738"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2"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3624263"/>
            <a:ext cx="441007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3" name="TextBox 3"/>
          <p:cNvSpPr txBox="1">
            <a:spLocks noChangeArrowheads="1"/>
          </p:cNvSpPr>
          <p:nvPr/>
        </p:nvSpPr>
        <p:spPr bwMode="auto">
          <a:xfrm>
            <a:off x="878840" y="1892300"/>
            <a:ext cx="10375900" cy="152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Euphemia" panose="020B0503040102020104" charset="0"/>
              </a:defRPr>
            </a:lvl1pPr>
            <a:lvl2pPr>
              <a:defRPr>
                <a:solidFill>
                  <a:schemeClr val="tx1"/>
                </a:solidFill>
                <a:latin typeface="Euphemia" panose="020B0503040102020104" charset="0"/>
              </a:defRPr>
            </a:lvl2pPr>
            <a:lvl3pPr>
              <a:defRPr>
                <a:solidFill>
                  <a:schemeClr val="tx1"/>
                </a:solidFill>
                <a:latin typeface="Euphemia" panose="020B0503040102020104" charset="0"/>
              </a:defRPr>
            </a:lvl3pPr>
            <a:lvl4pPr>
              <a:defRPr>
                <a:solidFill>
                  <a:schemeClr val="tx1"/>
                </a:solidFill>
                <a:latin typeface="Euphemia" panose="020B0503040102020104" charset="0"/>
              </a:defRPr>
            </a:lvl4pPr>
            <a:lvl5pPr>
              <a:defRPr>
                <a:solidFill>
                  <a:schemeClr val="tx1"/>
                </a:solidFill>
                <a:latin typeface="Euphemia" panose="020B0503040102020104" charset="0"/>
              </a:defRPr>
            </a:lvl5pPr>
            <a:lvl6pPr fontAlgn="base">
              <a:spcBef>
                <a:spcPct val="0"/>
              </a:spcBef>
              <a:spcAft>
                <a:spcPct val="0"/>
              </a:spcAft>
              <a:buFont typeface="Arial" panose="020B0604020202020204" pitchFamily="34" charset="0"/>
              <a:defRPr>
                <a:solidFill>
                  <a:schemeClr val="tx1"/>
                </a:solidFill>
                <a:latin typeface="Euphemia" panose="020B0503040102020104" charset="0"/>
              </a:defRPr>
            </a:lvl6pPr>
            <a:lvl7pPr fontAlgn="base">
              <a:spcBef>
                <a:spcPct val="0"/>
              </a:spcBef>
              <a:spcAft>
                <a:spcPct val="0"/>
              </a:spcAft>
              <a:buFont typeface="Arial" panose="020B0604020202020204" pitchFamily="34" charset="0"/>
              <a:defRPr>
                <a:solidFill>
                  <a:schemeClr val="tx1"/>
                </a:solidFill>
                <a:latin typeface="Euphemia" panose="020B0503040102020104" charset="0"/>
              </a:defRPr>
            </a:lvl7pPr>
            <a:lvl8pPr fontAlgn="base">
              <a:spcBef>
                <a:spcPct val="0"/>
              </a:spcBef>
              <a:spcAft>
                <a:spcPct val="0"/>
              </a:spcAft>
              <a:buFont typeface="Arial" panose="020B0604020202020204" pitchFamily="34" charset="0"/>
              <a:defRPr>
                <a:solidFill>
                  <a:schemeClr val="tx1"/>
                </a:solidFill>
                <a:latin typeface="Euphemia" panose="020B0503040102020104" charset="0"/>
              </a:defRPr>
            </a:lvl8pPr>
            <a:lvl9pPr fontAlgn="base">
              <a:spcBef>
                <a:spcPct val="0"/>
              </a:spcBef>
              <a:spcAft>
                <a:spcPct val="0"/>
              </a:spcAft>
              <a:buFont typeface="Arial" panose="020B0604020202020204" pitchFamily="34" charset="0"/>
              <a:defRPr>
                <a:solidFill>
                  <a:schemeClr val="tx1"/>
                </a:solidFill>
                <a:latin typeface="Euphemia" panose="020B0503040102020104" charset="0"/>
              </a:defRPr>
            </a:lvl9pPr>
          </a:lstStyle>
          <a:p>
            <a:pPr>
              <a:lnSpc>
                <a:spcPct val="130000"/>
              </a:lnSpc>
            </a:pPr>
            <a:r>
              <a:rPr lang="en-US" altLang="zh-CN" sz="2400" b="1">
                <a:latin typeface="宋体" panose="02010600030101010101" pitchFamily="2" charset="-122"/>
                <a:ea typeface="宋体" panose="02010600030101010101" pitchFamily="2" charset="-122"/>
              </a:rPr>
              <a:t>   </a:t>
            </a:r>
            <a:r>
              <a:rPr lang="en-US" altLang="zh-CN" sz="2400">
                <a:latin typeface="黑体" panose="02010609060101010101" charset="-122"/>
                <a:ea typeface="黑体" panose="02010609060101010101" charset="-122"/>
                <a:cs typeface="黑体" panose="02010609060101010101" charset="-122"/>
              </a:rPr>
              <a:t> </a:t>
            </a:r>
            <a:r>
              <a:rPr lang="zh-CN" altLang="en-US" sz="2400">
                <a:latin typeface="黑体" panose="02010609060101010101" charset="-122"/>
                <a:ea typeface="黑体" panose="02010609060101010101" charset="-122"/>
                <a:cs typeface="黑体" panose="02010609060101010101" charset="-122"/>
              </a:rPr>
              <a:t>1949年，国民党集团的一部分军政人员退居台湾，这其中的很多人从内心来讲并不愿意定居台湾，他们时时刻刻都想回到故土家园。随着年龄的增长，很多人的思乡情结愈发浓烈，于右任就是这些人中的一个典型代表。</a:t>
            </a:r>
            <a:endParaRPr lang="zh-CN" altLang="en-US" sz="2400">
              <a:latin typeface="黑体" panose="02010609060101010101" charset="-122"/>
              <a:ea typeface="黑体" panose="02010609060101010101" charset="-122"/>
              <a:cs typeface="黑体" panose="0201060906010101010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9813"/>
                                        </p:tgtEl>
                                        <p:attrNameLst>
                                          <p:attrName>style.visibility</p:attrName>
                                        </p:attrNameLst>
                                      </p:cBhvr>
                                      <p:to>
                                        <p:strVal val="visible"/>
                                      </p:to>
                                    </p:set>
                                    <p:animEffect transition="in" filter="blinds(horizontal)">
                                      <p:cBhvr>
                                        <p:cTn id="7" dur="500"/>
                                        <p:tgtEl>
                                          <p:spTgt spid="1198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9811"/>
                                        </p:tgtEl>
                                        <p:attrNameLst>
                                          <p:attrName>style.visibility</p:attrName>
                                        </p:attrNameLst>
                                      </p:cBhvr>
                                      <p:to>
                                        <p:strVal val="visible"/>
                                      </p:to>
                                    </p:set>
                                    <p:animEffect transition="in" filter="blinds(horizontal)">
                                      <p:cBhvr>
                                        <p:cTn id="12" dur="500"/>
                                        <p:tgtEl>
                                          <p:spTgt spid="1198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9812"/>
                                        </p:tgtEl>
                                        <p:attrNameLst>
                                          <p:attrName>style.visibility</p:attrName>
                                        </p:attrNameLst>
                                      </p:cBhvr>
                                      <p:to>
                                        <p:strVal val="visible"/>
                                      </p:to>
                                    </p:set>
                                    <p:animEffect transition="in" filter="blinds(horizontal)">
                                      <p:cBhvr>
                                        <p:cTn id="17" dur="500"/>
                                        <p:tgtEl>
                                          <p:spTgt spid="1198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3" grpId="0"/>
    </p:bldLst>
  </p:timing>
</p:sld>
</file>

<file path=ppt/tags/tag1.xml><?xml version="1.0" encoding="utf-8"?>
<p:tagLst xmlns:p="http://schemas.openxmlformats.org/presentationml/2006/main">
  <p:tag name="KSO_WM_DOC_GUID" val="{0a17a2f6-cd03-4cab-895a-4ef3692a4705}"/>
</p:tagLst>
</file>

<file path=ppt/theme/theme1.xml><?xml version="1.0" encoding="utf-8"?>
<a:theme xmlns:a="http://schemas.openxmlformats.org/drawingml/2006/main" name="学术文献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学术演示文稿、细条纹和丝带设计（宽屏）</Template>
  <TotalTime>0</TotalTime>
  <Words>13591</Words>
  <Application>WPS 演示</Application>
  <PresentationFormat>宽屏</PresentationFormat>
  <Paragraphs>710</Paragraphs>
  <Slides>120</Slides>
  <Notes>1</Notes>
  <HiddenSlides>0</HiddenSlides>
  <MMClips>0</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120</vt:i4>
      </vt:variant>
    </vt:vector>
  </HeadingPairs>
  <TitlesOfParts>
    <vt:vector size="140" baseType="lpstr">
      <vt:lpstr>Arial</vt:lpstr>
      <vt:lpstr>宋体</vt:lpstr>
      <vt:lpstr>Wingdings</vt:lpstr>
      <vt:lpstr>微软雅黑</vt:lpstr>
      <vt:lpstr>楷体</vt:lpstr>
      <vt:lpstr>Calibri</vt:lpstr>
      <vt:lpstr>黑体</vt:lpstr>
      <vt:lpstr>Arial Unicode MS</vt:lpstr>
      <vt:lpstr>Euphemia</vt:lpstr>
      <vt:lpstr>等线</vt:lpstr>
      <vt:lpstr>Times New Roman</vt:lpstr>
      <vt:lpstr>方正美黑简体</vt:lpstr>
      <vt:lpstr>华文中宋</vt:lpstr>
      <vt:lpstr>楷体_GB2312</vt:lpstr>
      <vt:lpstr>华文新魏</vt:lpstr>
      <vt:lpstr>Plantagenet Cherokee</vt:lpstr>
      <vt:lpstr>新宋体</vt:lpstr>
      <vt:lpstr>等线 Light</vt:lpstr>
      <vt:lpstr>学术文献 16x9</vt:lpstr>
      <vt:lpstr>自定义设计方案</vt:lpstr>
      <vt:lpstr>              毛泽东思想和 中国特色社会主义理论体系概论</vt:lpstr>
      <vt:lpstr>第四部分  中国人民强起来 专题十一  建设中国特色社会主义民主政治</vt:lpstr>
      <vt:lpstr>专题十一  中国特色社会主义政治</vt:lpstr>
      <vt:lpstr>      选狼还是选狮子？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 </vt:lpstr>
      <vt:lpstr> </vt:lpstr>
      <vt:lpstr> </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   </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zhao</cp:lastModifiedBy>
  <cp:revision>92</cp:revision>
  <dcterms:created xsi:type="dcterms:W3CDTF">2017-12-14T09:27:00Z</dcterms:created>
  <dcterms:modified xsi:type="dcterms:W3CDTF">2019-05-29T03:38:18Z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0x0101006EDDDB5EE6D98C44930B742096920B300400F5B6D36B3EF94B4E9A635CDF2A18F5B8</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y fmtid="{D5CDD505-2E9C-101B-9397-08002B2CF9AE}" pid="8" name="KSOProductBuildVer">
    <vt:lpwstr>2052-11.1.0.8612</vt:lpwstr>
  </property>
</Properties>
</file>